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1" r:id="rId4"/>
    <p:sldId id="265" r:id="rId5"/>
    <p:sldId id="263" r:id="rId6"/>
    <p:sldId id="262" r:id="rId7"/>
    <p:sldId id="270" r:id="rId8"/>
    <p:sldId id="266" r:id="rId9"/>
    <p:sldId id="267" r:id="rId10"/>
    <p:sldId id="268" r:id="rId11"/>
    <p:sldId id="278" r:id="rId12"/>
    <p:sldId id="277" r:id="rId13"/>
    <p:sldId id="259" r:id="rId14"/>
    <p:sldId id="276" r:id="rId15"/>
    <p:sldId id="258" r:id="rId16"/>
    <p:sldId id="272" r:id="rId17"/>
    <p:sldId id="271" r:id="rId18"/>
    <p:sldId id="260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62549-2BA5-43D1-A9B9-200019BC7C1E}" v="310" dt="2024-08-25T15:31:23.116"/>
    <p1510:client id="{5146E7DC-13CE-7E06-611B-9F9D4D6933C1}" v="1182" dt="2024-08-25T14:44:32.101"/>
    <p1510:client id="{55E54D91-CDDE-E2B0-C6D6-2D769E6AB384}" v="2154" dt="2024-08-25T13:16:26.802"/>
    <p1510:client id="{A77C1BC5-DE96-0F45-8324-265A7F0B320B}" v="552" dt="2024-08-25T15:43:28.850"/>
    <p1510:client id="{B65CD0DF-8155-A5BF-8983-F783BE7BA28B}" v="1348" dt="2024-08-25T12:10:58.131"/>
    <p1510:client id="{B7D7A04B-4B70-57DD-5F73-B0D403678625}" v="47" dt="2024-08-25T13:53:28.011"/>
    <p1510:client id="{B8FFD23B-1A19-68F9-ADB9-D121DEA8F781}" v="189" dt="2024-08-25T13:36:10.581"/>
    <p1510:client id="{C7155D7A-1CA1-8B98-A35F-EC1E92D0FF0D}" v="974" dt="2024-08-25T13:30:23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8"/>
  </p:normalViewPr>
  <p:slideViewPr>
    <p:cSldViewPr snapToGrid="0">
      <p:cViewPr varScale="1">
        <p:scale>
          <a:sx n="96" d="100"/>
          <a:sy n="96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5135F-9EFC-4347-917B-2A3ACE587C75}" type="datetimeFigureOut">
              <a:t>8/25/24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4EA82-1474-4889-B63F-71844A4E9D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5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WHich</a:t>
            </a:r>
            <a:r>
              <a:rPr lang="en-US">
                <a:ea typeface="Calibri"/>
                <a:cs typeface="Calibri"/>
              </a:rPr>
              <a:t> figures is the diff between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4EA82-1474-4889-B63F-71844A4E9DCF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7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Techniques used in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4EA82-1474-4889-B63F-71844A4E9DCF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E0F3F-9426-4045-8063-AFE60766237B}" type="datetime1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20" y="1"/>
            <a:ext cx="11663680" cy="1066799"/>
          </a:xfrm>
          <a:noFill/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90214-C582-C742-98C8-DFFF8F5A4F9F}" type="datetime1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38440-7F9A-D734-D0A4-BCE47194C3DD}"/>
              </a:ext>
            </a:extLst>
          </p:cNvPr>
          <p:cNvSpPr/>
          <p:nvPr userDrawn="1"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48633C-7766-EF4E-B9DA-65FED353898C}" type="datetime1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ASME 2024 Student Hackathon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65683"/>
          </a:xfrm>
        </p:spPr>
        <p:txBody>
          <a:bodyPr/>
          <a:lstStyle/>
          <a:p>
            <a:r>
              <a:rPr lang="en-US"/>
              <a:t>Missing Image Detection in Melt Pool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88046"/>
            <a:ext cx="9144000" cy="2269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Vikranth</a:t>
            </a:r>
            <a:r>
              <a:rPr lang="en-US" dirty="0"/>
              <a:t> Gadi &amp; Athul C. D </a:t>
            </a:r>
          </a:p>
          <a:p>
            <a:r>
              <a:rPr lang="en-US" dirty="0"/>
              <a:t>Team DELP, Purdue University</a:t>
            </a:r>
          </a:p>
          <a:p>
            <a:endParaRPr lang="en-US" dirty="0"/>
          </a:p>
          <a:p>
            <a:r>
              <a:rPr lang="en-US" dirty="0"/>
              <a:t>August 25</a:t>
            </a:r>
          </a:p>
          <a:p>
            <a:r>
              <a:rPr lang="en-US" dirty="0"/>
              <a:t>Washington, D.C.</a:t>
            </a:r>
          </a:p>
        </p:txBody>
      </p:sp>
      <p:pic>
        <p:nvPicPr>
          <p:cNvPr id="4" name="Picture 3" descr="Purdue University Logo Transparent Background">
            <a:extLst>
              <a:ext uri="{FF2B5EF4-FFF2-40B4-BE49-F238E27FC236}">
                <a16:creationId xmlns:a16="http://schemas.microsoft.com/office/drawing/2014/main" id="{BDD53E5A-02CF-1128-DA1A-5EFB4046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37" y="5635524"/>
            <a:ext cx="1423917" cy="92095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76052-FFBF-0B5C-60D3-9D364DB7D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EBB32-DEEB-B009-F700-0F2DADAB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E8249-A934-FAA6-D23B-2744E5782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249" y="5756802"/>
            <a:ext cx="1930814" cy="6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980E-4F95-B961-C9D4-E64633EA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C2FD6-35F5-B510-13ED-973D9EB1F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214" y="1211476"/>
            <a:ext cx="10509914" cy="4844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/>
              <a:t>Outliers: Empty frames and super-bright frames</a:t>
            </a: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039B67D2-A08B-2FE3-C5E0-1DE7168A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55" y="1919217"/>
            <a:ext cx="1143000" cy="1143000"/>
          </a:xfrm>
          <a:prstGeom prst="rect">
            <a:avLst/>
          </a:prstGeom>
        </p:spPr>
      </p:pic>
      <p:pic>
        <p:nvPicPr>
          <p:cNvPr id="5" name="Picture 4" descr="A bright light in the dark&#10;&#10;Description automatically generated">
            <a:extLst>
              <a:ext uri="{FF2B5EF4-FFF2-40B4-BE49-F238E27FC236}">
                <a16:creationId xmlns:a16="http://schemas.microsoft.com/office/drawing/2014/main" id="{72616E75-D446-62AB-1492-BCD9FC697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381" y="1919217"/>
            <a:ext cx="1143000" cy="1143000"/>
          </a:xfrm>
          <a:prstGeom prst="rect">
            <a:avLst/>
          </a:prstGeom>
        </p:spPr>
      </p:pic>
      <p:pic>
        <p:nvPicPr>
          <p:cNvPr id="6" name="Picture 5" descr="A light in the dark&#10;&#10;Description automatically generated">
            <a:extLst>
              <a:ext uri="{FF2B5EF4-FFF2-40B4-BE49-F238E27FC236}">
                <a16:creationId xmlns:a16="http://schemas.microsoft.com/office/drawing/2014/main" id="{A85DFFCE-B517-B450-35C8-3C19131FB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694" y="1919217"/>
            <a:ext cx="1143000" cy="1143000"/>
          </a:xfrm>
          <a:prstGeom prst="rect">
            <a:avLst/>
          </a:prstGeom>
        </p:spPr>
      </p:pic>
      <p:pic>
        <p:nvPicPr>
          <p:cNvPr id="7" name="Picture 6" descr="A bright light in the dark&#10;&#10;Description automatically generated">
            <a:extLst>
              <a:ext uri="{FF2B5EF4-FFF2-40B4-BE49-F238E27FC236}">
                <a16:creationId xmlns:a16="http://schemas.microsoft.com/office/drawing/2014/main" id="{91CF6C7B-9652-AB7C-723D-294834F9F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612" y="1922060"/>
            <a:ext cx="1143000" cy="11430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0F7A-284D-C344-9A7D-9D418C8A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0D7DDA-E029-0F53-EBD3-F32D7FE3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AC690D-48C9-3F73-540B-86EF658AAE5B}"/>
              </a:ext>
            </a:extLst>
          </p:cNvPr>
          <p:cNvSpPr txBox="1">
            <a:spLocks/>
          </p:cNvSpPr>
          <p:nvPr/>
        </p:nvSpPr>
        <p:spPr>
          <a:xfrm>
            <a:off x="842749" y="3428100"/>
            <a:ext cx="10509914" cy="80292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Phenomenon is periodic; Missing frame can have multiple matches</a:t>
            </a:r>
          </a:p>
        </p:txBody>
      </p:sp>
      <p:pic>
        <p:nvPicPr>
          <p:cNvPr id="13" name="Picture 12" descr="A graph of blue lines&#10;&#10;Description automatically generated">
            <a:extLst>
              <a:ext uri="{FF2B5EF4-FFF2-40B4-BE49-F238E27FC236}">
                <a16:creationId xmlns:a16="http://schemas.microsoft.com/office/drawing/2014/main" id="{09278DB6-74D6-09FC-7765-234C6F8BE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921" y="4038101"/>
            <a:ext cx="3079844" cy="231884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7B944-8359-FE35-ADCB-2BC0CEF74682}"/>
              </a:ext>
            </a:extLst>
          </p:cNvPr>
          <p:cNvGrpSpPr/>
          <p:nvPr/>
        </p:nvGrpSpPr>
        <p:grpSpPr>
          <a:xfrm>
            <a:off x="7785970" y="4829364"/>
            <a:ext cx="1058450" cy="365289"/>
            <a:chOff x="10833970" y="2498540"/>
            <a:chExt cx="1058450" cy="36528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F81B39-C390-8F8D-0AC1-C3C5A15CD86D}"/>
                </a:ext>
              </a:extLst>
            </p:cNvPr>
            <p:cNvSpPr/>
            <p:nvPr/>
          </p:nvSpPr>
          <p:spPr>
            <a:xfrm>
              <a:off x="10861148" y="2498540"/>
              <a:ext cx="858366" cy="357896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9EC7E6-CCB9-D7C8-BFFC-D2A593544DDC}"/>
                </a:ext>
              </a:extLst>
            </p:cNvPr>
            <p:cNvCxnSpPr/>
            <p:nvPr/>
          </p:nvCxnSpPr>
          <p:spPr>
            <a:xfrm>
              <a:off x="11087621" y="2575142"/>
              <a:ext cx="413360" cy="6263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46194809-6FEC-9807-EBE1-90ADEE4143D0}"/>
                </a:ext>
              </a:extLst>
            </p:cNvPr>
            <p:cNvSpPr txBox="1">
              <a:spLocks/>
            </p:cNvSpPr>
            <p:nvPr/>
          </p:nvSpPr>
          <p:spPr>
            <a:xfrm>
              <a:off x="10833970" y="2614764"/>
              <a:ext cx="1058450" cy="24906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>
                  <a:solidFill>
                    <a:srgbClr val="FF0000"/>
                  </a:solidFill>
                </a:rPr>
                <a:t>Missing Frame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E974C7F-01E1-9F89-9976-70E9D8D12AD1}"/>
              </a:ext>
            </a:extLst>
          </p:cNvPr>
          <p:cNvSpPr txBox="1"/>
          <p:nvPr/>
        </p:nvSpPr>
        <p:spPr>
          <a:xfrm>
            <a:off x="4823394" y="3754688"/>
            <a:ext cx="288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after Direct Difference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6FA4E-0AE1-D9EB-2030-84EAA747EE15}"/>
              </a:ext>
            </a:extLst>
          </p:cNvPr>
          <p:cNvSpPr txBox="1"/>
          <p:nvPr/>
        </p:nvSpPr>
        <p:spPr>
          <a:xfrm>
            <a:off x="5396105" y="6231430"/>
            <a:ext cx="17435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Frame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8422F6-14AD-7B92-D67D-A1B6AA8D7B03}"/>
              </a:ext>
            </a:extLst>
          </p:cNvPr>
          <p:cNvSpPr txBox="1"/>
          <p:nvPr/>
        </p:nvSpPr>
        <p:spPr>
          <a:xfrm rot="16200000">
            <a:off x="3511605" y="4376304"/>
            <a:ext cx="174355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212385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AE794F0-8E1A-99E5-0521-77F84042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843" y="2213542"/>
            <a:ext cx="5200911" cy="4135938"/>
          </a:xfrm>
          <a:prstGeom prst="rect">
            <a:avLst/>
          </a:prstGeom>
        </p:spPr>
      </p:pic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B9F3A2F8-D9D5-60E5-609E-976B5A91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42" y="2213542"/>
            <a:ext cx="5200911" cy="4135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7A720C-DE8E-3991-DF0D-278301EC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Principal Component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88F96-5430-1CB8-2843-F7B66AF0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52751-2E11-1896-5AA2-64A751BB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98342-9C63-8CE1-19E3-ED4A497C10E8}"/>
              </a:ext>
            </a:extLst>
          </p:cNvPr>
          <p:cNvSpPr txBox="1"/>
          <p:nvPr/>
        </p:nvSpPr>
        <p:spPr>
          <a:xfrm>
            <a:off x="778701" y="1342373"/>
            <a:ext cx="1027969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Principal Component Analysis (PCA) is applied to detect frame skipping and analyze the temporal evolution of the laser melt pool process.</a:t>
            </a:r>
            <a:endParaRPr lang="en-US" sz="2000"/>
          </a:p>
          <a:p>
            <a:pPr marL="800100" lvl="1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Flatten each image into a 1D array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Sudden jumps or discontinuities in PC values 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may indicate frame skips</a:t>
            </a:r>
            <a:endParaRPr lang="en-US" sz="2000"/>
          </a:p>
          <a:p>
            <a:pPr marL="800100" lvl="1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Different PCs may capture various aspects of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 the melt pool dynamics</a:t>
            </a:r>
            <a:endParaRPr lang="en-US" sz="2000"/>
          </a:p>
        </p:txBody>
      </p:sp>
      <p:pic>
        <p:nvPicPr>
          <p:cNvPr id="23" name="Content Placeholder 22" descr="A white background with blue squares&#10;&#10;Description automatically generated">
            <a:extLst>
              <a:ext uri="{FF2B5EF4-FFF2-40B4-BE49-F238E27FC236}">
                <a16:creationId xmlns:a16="http://schemas.microsoft.com/office/drawing/2014/main" id="{2ACF00BB-488C-ED95-D2B5-4A8106613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97763" y="3772105"/>
            <a:ext cx="5198172" cy="2765252"/>
          </a:xfrm>
        </p:spPr>
      </p:pic>
      <p:pic>
        <p:nvPicPr>
          <p:cNvPr id="16" name="Picture 15" descr="A screenshot of a screen&#10;&#10;Description automatically generated">
            <a:extLst>
              <a:ext uri="{FF2B5EF4-FFF2-40B4-BE49-F238E27FC236}">
                <a16:creationId xmlns:a16="http://schemas.microsoft.com/office/drawing/2014/main" id="{EAC800EB-416A-34FC-448E-A695412F3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351" y="2216977"/>
            <a:ext cx="5200911" cy="413593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F5FD17D-56E1-969C-3300-62490087ACCF}"/>
              </a:ext>
            </a:extLst>
          </p:cNvPr>
          <p:cNvGrpSpPr/>
          <p:nvPr/>
        </p:nvGrpSpPr>
        <p:grpSpPr>
          <a:xfrm>
            <a:off x="7576931" y="3702664"/>
            <a:ext cx="757647" cy="1266647"/>
            <a:chOff x="7576931" y="3702664"/>
            <a:chExt cx="757647" cy="1266647"/>
          </a:xfrm>
        </p:grpSpPr>
        <p:pic>
          <p:nvPicPr>
            <p:cNvPr id="7" name="Picture 6" descr="A light in the dark&#10;&#10;Description automatically generated">
              <a:extLst>
                <a:ext uri="{FF2B5EF4-FFF2-40B4-BE49-F238E27FC236}">
                  <a16:creationId xmlns:a16="http://schemas.microsoft.com/office/drawing/2014/main" id="{76B473B8-3131-08F3-BE6A-D0B8425B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6931" y="3702664"/>
              <a:ext cx="757647" cy="757647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A2AA3B-2BC0-42FB-4D9D-4AFFF4DDFFB2}"/>
                </a:ext>
              </a:extLst>
            </p:cNvPr>
            <p:cNvCxnSpPr/>
            <p:nvPr/>
          </p:nvCxnSpPr>
          <p:spPr>
            <a:xfrm flipV="1">
              <a:off x="7664246" y="4564291"/>
              <a:ext cx="183354" cy="4050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DAEEBE0-27AD-65DA-E88B-2856AAB151E4}"/>
              </a:ext>
            </a:extLst>
          </p:cNvPr>
          <p:cNvGrpSpPr/>
          <p:nvPr/>
        </p:nvGrpSpPr>
        <p:grpSpPr>
          <a:xfrm>
            <a:off x="8795129" y="3052840"/>
            <a:ext cx="701736" cy="1162743"/>
            <a:chOff x="8795129" y="3052840"/>
            <a:chExt cx="701736" cy="1162743"/>
          </a:xfrm>
        </p:grpSpPr>
        <p:pic>
          <p:nvPicPr>
            <p:cNvPr id="9" name="Picture 8" descr="A light in the dark&#10;&#10;Description automatically generated">
              <a:extLst>
                <a:ext uri="{FF2B5EF4-FFF2-40B4-BE49-F238E27FC236}">
                  <a16:creationId xmlns:a16="http://schemas.microsoft.com/office/drawing/2014/main" id="{B8D2F897-C2ED-A319-18B3-70D977875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129" y="3513847"/>
              <a:ext cx="701736" cy="70173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9051B94-4D02-CEDE-242D-CF47E20A6156}"/>
                </a:ext>
              </a:extLst>
            </p:cNvPr>
            <p:cNvCxnSpPr>
              <a:cxnSpLocks/>
            </p:cNvCxnSpPr>
            <p:nvPr/>
          </p:nvCxnSpPr>
          <p:spPr>
            <a:xfrm>
              <a:off x="9092944" y="3052840"/>
              <a:ext cx="0" cy="3474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18D0CA-2C44-A8F5-0550-1EA90877228F}"/>
              </a:ext>
            </a:extLst>
          </p:cNvPr>
          <p:cNvGrpSpPr/>
          <p:nvPr/>
        </p:nvGrpSpPr>
        <p:grpSpPr>
          <a:xfrm>
            <a:off x="9648467" y="5120546"/>
            <a:ext cx="1123894" cy="790161"/>
            <a:chOff x="9648467" y="5120546"/>
            <a:chExt cx="1123894" cy="790161"/>
          </a:xfrm>
        </p:grpSpPr>
        <p:pic>
          <p:nvPicPr>
            <p:cNvPr id="11" name="Picture 10" descr="A light in the dark&#10;&#10;Description automatically generated">
              <a:extLst>
                <a:ext uri="{FF2B5EF4-FFF2-40B4-BE49-F238E27FC236}">
                  <a16:creationId xmlns:a16="http://schemas.microsoft.com/office/drawing/2014/main" id="{86B0DC1A-F877-B860-CE4D-4E549976E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5120546"/>
              <a:ext cx="790161" cy="79016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6568EA-8D74-BEE2-A6A6-16D9B8226AB5}"/>
                </a:ext>
              </a:extLst>
            </p:cNvPr>
            <p:cNvCxnSpPr>
              <a:cxnSpLocks/>
            </p:cNvCxnSpPr>
            <p:nvPr/>
          </p:nvCxnSpPr>
          <p:spPr>
            <a:xfrm>
              <a:off x="9648467" y="5763147"/>
              <a:ext cx="2624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966EAF-208D-57BF-F5BB-A77268FA581F}"/>
              </a:ext>
            </a:extLst>
          </p:cNvPr>
          <p:cNvGrpSpPr/>
          <p:nvPr/>
        </p:nvGrpSpPr>
        <p:grpSpPr>
          <a:xfrm>
            <a:off x="10795944" y="2768776"/>
            <a:ext cx="1103649" cy="780222"/>
            <a:chOff x="10795944" y="2768776"/>
            <a:chExt cx="1103649" cy="780222"/>
          </a:xfrm>
        </p:grpSpPr>
        <p:pic>
          <p:nvPicPr>
            <p:cNvPr id="14" name="Picture 13" descr="A light in the dark&#10;&#10;Description automatically generated">
              <a:extLst>
                <a:ext uri="{FF2B5EF4-FFF2-40B4-BE49-F238E27FC236}">
                  <a16:creationId xmlns:a16="http://schemas.microsoft.com/office/drawing/2014/main" id="{1D956DB9-AFA2-B886-2C3B-AF85D400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371" y="2768776"/>
              <a:ext cx="780222" cy="780222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E7B0C92-47BA-1EB0-D54A-8A0FFDA01DD7}"/>
                </a:ext>
              </a:extLst>
            </p:cNvPr>
            <p:cNvCxnSpPr>
              <a:cxnSpLocks/>
            </p:cNvCxnSpPr>
            <p:nvPr/>
          </p:nvCxnSpPr>
          <p:spPr>
            <a:xfrm>
              <a:off x="10795944" y="2916708"/>
              <a:ext cx="2624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37C3888-0215-5EEA-3495-BC284A444544}"/>
              </a:ext>
            </a:extLst>
          </p:cNvPr>
          <p:cNvGrpSpPr/>
          <p:nvPr/>
        </p:nvGrpSpPr>
        <p:grpSpPr>
          <a:xfrm>
            <a:off x="10322314" y="3620082"/>
            <a:ext cx="701736" cy="1041369"/>
            <a:chOff x="10322314" y="3620082"/>
            <a:chExt cx="701736" cy="1041369"/>
          </a:xfrm>
        </p:grpSpPr>
        <p:pic>
          <p:nvPicPr>
            <p:cNvPr id="12" name="Picture 11" descr="A bright light in the dark&#10;&#10;Description automatically generated">
              <a:extLst>
                <a:ext uri="{FF2B5EF4-FFF2-40B4-BE49-F238E27FC236}">
                  <a16:creationId xmlns:a16="http://schemas.microsoft.com/office/drawing/2014/main" id="{670646EE-BDF4-275E-F269-7FDFF061D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22314" y="3959715"/>
              <a:ext cx="701736" cy="701736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4DF9D7-F093-DA92-C0BD-A813987EF76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9912" y="3620082"/>
              <a:ext cx="163270" cy="2446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C9DD4E-B9C1-EE25-2418-1611B11221CA}"/>
              </a:ext>
            </a:extLst>
          </p:cNvPr>
          <p:cNvGrpSpPr/>
          <p:nvPr/>
        </p:nvGrpSpPr>
        <p:grpSpPr>
          <a:xfrm>
            <a:off x="11267498" y="3935781"/>
            <a:ext cx="810039" cy="1315193"/>
            <a:chOff x="11267498" y="3935781"/>
            <a:chExt cx="810039" cy="1315193"/>
          </a:xfrm>
        </p:grpSpPr>
        <p:pic>
          <p:nvPicPr>
            <p:cNvPr id="18" name="Picture 17" descr="A light in the dark&#10;&#10;Description automatically generated">
              <a:extLst>
                <a:ext uri="{FF2B5EF4-FFF2-40B4-BE49-F238E27FC236}">
                  <a16:creationId xmlns:a16="http://schemas.microsoft.com/office/drawing/2014/main" id="{DE59D063-4EA2-1016-B2C7-3CEC60D48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7498" y="3935781"/>
              <a:ext cx="810039" cy="810039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041D2B6-50C4-DA7A-7FE9-6E2F3F8FA153}"/>
                </a:ext>
              </a:extLst>
            </p:cNvPr>
            <p:cNvCxnSpPr/>
            <p:nvPr/>
          </p:nvCxnSpPr>
          <p:spPr>
            <a:xfrm flipV="1">
              <a:off x="11326128" y="4845954"/>
              <a:ext cx="183354" cy="4050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250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720C-DE8E-3991-DF0D-278301EC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36780CB-E8FE-13A3-4E00-31F0C0F0FF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847644"/>
              </p:ext>
            </p:extLst>
          </p:nvPr>
        </p:nvGraphicFramePr>
        <p:xfrm>
          <a:off x="631371" y="1555862"/>
          <a:ext cx="10929257" cy="4311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689">
                  <a:extLst>
                    <a:ext uri="{9D8B030D-6E8A-4147-A177-3AD203B41FA5}">
                      <a16:colId xmlns:a16="http://schemas.microsoft.com/office/drawing/2014/main" val="4088459253"/>
                    </a:ext>
                  </a:extLst>
                </a:gridCol>
                <a:gridCol w="3915454">
                  <a:extLst>
                    <a:ext uri="{9D8B030D-6E8A-4147-A177-3AD203B41FA5}">
                      <a16:colId xmlns:a16="http://schemas.microsoft.com/office/drawing/2014/main" val="775235249"/>
                    </a:ext>
                  </a:extLst>
                </a:gridCol>
                <a:gridCol w="4561114">
                  <a:extLst>
                    <a:ext uri="{9D8B030D-6E8A-4147-A177-3AD203B41FA5}">
                      <a16:colId xmlns:a16="http://schemas.microsoft.com/office/drawing/2014/main" val="486252683"/>
                    </a:ext>
                  </a:extLst>
                </a:gridCol>
              </a:tblGrid>
              <a:tr h="51689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Average Score using Criteria #2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93745"/>
                  </a:ext>
                </a:extLst>
              </a:tr>
              <a:tr h="360016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Random Sampling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662730"/>
                  </a:ext>
                </a:extLst>
              </a:tr>
              <a:tr h="360016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Comparative Difference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Direct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33.9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571100"/>
                  </a:ext>
                </a:extLst>
              </a:tr>
              <a:tr h="36001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Midpoint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36.1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55489"/>
                  </a:ext>
                </a:extLst>
              </a:tr>
              <a:tr h="36001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Absolute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320855"/>
                  </a:ext>
                </a:extLst>
              </a:tr>
              <a:tr h="360016">
                <a:tc row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Similarity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Hamming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30459"/>
                  </a:ext>
                </a:extLst>
              </a:tr>
              <a:tr h="434227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Area of White Pixels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465745"/>
                  </a:ext>
                </a:extLst>
              </a:tr>
              <a:tr h="434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Structural Similarity Index Measure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384031"/>
                  </a:ext>
                </a:extLst>
              </a:tr>
              <a:tr h="322169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Peak Signal-to-Noise Ratio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27.7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90776"/>
                  </a:ext>
                </a:extLst>
              </a:tr>
              <a:tr h="360016">
                <a:tc v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Normalized cross correlation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658716"/>
                  </a:ext>
                </a:extLst>
              </a:tr>
              <a:tr h="360016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Principal Component Analysis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51146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88F96-5430-1CB8-2843-F7B66AF0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52751-2E11-1896-5AA2-64A751BBA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2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16C0-A4C1-83E0-D608-1DD9B05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2: Approach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96C3-30EB-F116-57BA-F11ECEB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1362"/>
            <a:ext cx="5607426" cy="50012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/>
              <a:t>Observations:</a:t>
            </a:r>
            <a:r>
              <a:rPr lang="en-US" sz="2400"/>
              <a:t>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Melt pool can be abstracted as a </a:t>
            </a:r>
            <a:br>
              <a:rPr lang="en-US"/>
            </a:br>
            <a:r>
              <a:rPr lang="en-US"/>
              <a:t>circle and approximated to an ellipse when viewed by a camera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The plume can be abstracted as a parabola</a:t>
            </a:r>
          </a:p>
          <a:p>
            <a:r>
              <a:rPr lang="en-US" sz="2400" b="1"/>
              <a:t>Hypothesis:</a:t>
            </a:r>
            <a:r>
              <a:rPr lang="en-US" sz="2400"/>
              <a:t> frame skipping will result in abrupt morphing of melt pool and plume shapes and tracking them for consistency can help detect existence of missing frames.</a:t>
            </a:r>
          </a:p>
          <a:p>
            <a:endParaRPr lang="en-US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AB8F0E-F5C9-8AAA-ED3D-B6849BB28668}"/>
              </a:ext>
            </a:extLst>
          </p:cNvPr>
          <p:cNvGrpSpPr/>
          <p:nvPr/>
        </p:nvGrpSpPr>
        <p:grpSpPr>
          <a:xfrm>
            <a:off x="6674225" y="1149569"/>
            <a:ext cx="5365374" cy="2504130"/>
            <a:chOff x="6674225" y="1149569"/>
            <a:chExt cx="5365374" cy="2504130"/>
          </a:xfrm>
        </p:grpSpPr>
        <p:pic>
          <p:nvPicPr>
            <p:cNvPr id="7" name="Picture 6" descr="undefined">
              <a:extLst>
                <a:ext uri="{FF2B5EF4-FFF2-40B4-BE49-F238E27FC236}">
                  <a16:creationId xmlns:a16="http://schemas.microsoft.com/office/drawing/2014/main" id="{2DE4B53B-46F8-F7D4-9CBF-2C03EFA7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4225" y="1149569"/>
              <a:ext cx="5365374" cy="19703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2E59D3-FD05-FAFE-6A1C-1D4EE7A6746D}"/>
                </a:ext>
              </a:extLst>
            </p:cNvPr>
            <p:cNvSpPr txBox="1"/>
            <p:nvPr/>
          </p:nvSpPr>
          <p:spPr>
            <a:xfrm>
              <a:off x="6853518" y="3222812"/>
              <a:ext cx="5006788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>
                  <a:solidFill>
                    <a:srgbClr val="202122"/>
                  </a:solidFill>
                  <a:latin typeface="Aptos"/>
                  <a:cs typeface="Arial"/>
                </a:rPr>
                <a:t>Schematic of selective laser melting and the heat transfer in molten pool. [1]</a:t>
              </a:r>
            </a:p>
            <a:p>
              <a:endParaRPr lang="en-US" sz="1100">
                <a:solidFill>
                  <a:srgbClr val="202122"/>
                </a:solidFill>
                <a:latin typeface="Aptos"/>
                <a:cs typeface="Arial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BA51061-4B3A-CB83-589D-2CFB7A917F7C}"/>
              </a:ext>
            </a:extLst>
          </p:cNvPr>
          <p:cNvSpPr txBox="1"/>
          <p:nvPr/>
        </p:nvSpPr>
        <p:spPr>
          <a:xfrm>
            <a:off x="634252" y="5856193"/>
            <a:ext cx="10934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202122"/>
                </a:solidFill>
                <a:latin typeface="Aptos"/>
                <a:cs typeface="Arial"/>
              </a:rPr>
              <a:t>[1] </a:t>
            </a:r>
            <a:r>
              <a:rPr lang="en-US" sz="1200">
                <a:solidFill>
                  <a:srgbClr val="333333"/>
                </a:solidFill>
                <a:latin typeface="Aptos"/>
                <a:ea typeface="Open Sans"/>
                <a:cs typeface="Open Sans"/>
              </a:rPr>
              <a:t>Tan, C. </a:t>
            </a:r>
            <a:r>
              <a:rPr lang="en-US" sz="1200" i="1">
                <a:solidFill>
                  <a:srgbClr val="333333"/>
                </a:solidFill>
                <a:latin typeface="Aptos"/>
                <a:ea typeface="Open Sans"/>
                <a:cs typeface="Open Sans"/>
              </a:rPr>
              <a:t>et al.</a:t>
            </a:r>
            <a:r>
              <a:rPr lang="en-US" sz="1200">
                <a:solidFill>
                  <a:srgbClr val="333333"/>
                </a:solidFill>
                <a:latin typeface="Aptos"/>
                <a:ea typeface="Open Sans"/>
                <a:cs typeface="Open Sans"/>
              </a:rPr>
              <a:t> (2018) ‘Selective laser melting of high-performance pure tungsten: parameter design, densification behavior and mechanical properties’, </a:t>
            </a:r>
            <a:r>
              <a:rPr lang="en-US" sz="1200" i="1">
                <a:solidFill>
                  <a:srgbClr val="333333"/>
                </a:solidFill>
                <a:latin typeface="Aptos"/>
                <a:ea typeface="Open Sans"/>
                <a:cs typeface="Open Sans"/>
              </a:rPr>
              <a:t>Science and Technology of Advanced Materials</a:t>
            </a:r>
            <a:r>
              <a:rPr lang="en-US" sz="1200">
                <a:solidFill>
                  <a:srgbClr val="333333"/>
                </a:solidFill>
                <a:latin typeface="Aptos"/>
                <a:ea typeface="Open Sans"/>
                <a:cs typeface="Open Sans"/>
              </a:rPr>
              <a:t>, 19(1), pp. 370–380. </a:t>
            </a:r>
            <a:r>
              <a:rPr lang="en-US" sz="1200" err="1">
                <a:solidFill>
                  <a:srgbClr val="333333"/>
                </a:solidFill>
                <a:latin typeface="Aptos"/>
                <a:ea typeface="Open Sans"/>
                <a:cs typeface="Open Sans"/>
              </a:rPr>
              <a:t>doi</a:t>
            </a:r>
            <a:r>
              <a:rPr lang="en-US" sz="1200">
                <a:solidFill>
                  <a:srgbClr val="333333"/>
                </a:solidFill>
                <a:latin typeface="Aptos"/>
                <a:ea typeface="Open Sans"/>
                <a:cs typeface="Open Sans"/>
              </a:rPr>
              <a:t>: 10.1080/14686996.2018.1455154.</a:t>
            </a:r>
            <a:r>
              <a:rPr lang="en-US" sz="1100">
                <a:solidFill>
                  <a:srgbClr val="202122"/>
                </a:solidFill>
                <a:latin typeface="Aptos"/>
                <a:cs typeface="Arial"/>
              </a:rPr>
              <a:t> </a:t>
            </a:r>
            <a:endParaRPr lang="en-US">
              <a:latin typeface="Aptos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A493E-3FAA-22C6-90B5-EA675821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6E2DB6-7B30-6102-B876-523061021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undefined">
            <a:extLst>
              <a:ext uri="{FF2B5EF4-FFF2-40B4-BE49-F238E27FC236}">
                <a16:creationId xmlns:a16="http://schemas.microsoft.com/office/drawing/2014/main" id="{8B2ECA59-98D8-2B3D-B552-D1BF9427F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24" t="13979" r="-919" b="27001"/>
          <a:stretch/>
        </p:blipFill>
        <p:spPr>
          <a:xfrm>
            <a:off x="7391333" y="4163454"/>
            <a:ext cx="1024215" cy="948842"/>
          </a:xfrm>
          <a:prstGeom prst="rect">
            <a:avLst/>
          </a:prstGeom>
        </p:spPr>
      </p:pic>
      <p:pic>
        <p:nvPicPr>
          <p:cNvPr id="1026" name="Picture 2" descr="Cartoon Camera Images – Browse 157,202 Stock Photos, Vectors, and Video |  Adobe Stock">
            <a:extLst>
              <a:ext uri="{FF2B5EF4-FFF2-40B4-BE49-F238E27FC236}">
                <a16:creationId xmlns:a16="http://schemas.microsoft.com/office/drawing/2014/main" id="{37729F3E-AD68-34DC-31E8-AA4CEBA85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46857">
            <a:off x="6815828" y="3894129"/>
            <a:ext cx="820738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3400F5-03FF-E79C-B274-C568B8C2F807}"/>
              </a:ext>
            </a:extLst>
          </p:cNvPr>
          <p:cNvCxnSpPr>
            <a:cxnSpLocks/>
          </p:cNvCxnSpPr>
          <p:nvPr/>
        </p:nvCxnSpPr>
        <p:spPr>
          <a:xfrm flipH="1" flipV="1">
            <a:off x="7146981" y="4176942"/>
            <a:ext cx="347124" cy="7514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9AA3BF-0B41-EE6E-131D-7B09A8806B97}"/>
              </a:ext>
            </a:extLst>
          </p:cNvPr>
          <p:cNvCxnSpPr>
            <a:cxnSpLocks/>
          </p:cNvCxnSpPr>
          <p:nvPr/>
        </p:nvCxnSpPr>
        <p:spPr>
          <a:xfrm flipH="1" flipV="1">
            <a:off x="7299381" y="4081088"/>
            <a:ext cx="847725" cy="8330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DDDD151-3A62-4EEC-4B46-32209F6EAB80}"/>
              </a:ext>
            </a:extLst>
          </p:cNvPr>
          <p:cNvSpPr/>
          <p:nvPr/>
        </p:nvSpPr>
        <p:spPr>
          <a:xfrm>
            <a:off x="8457158" y="4401865"/>
            <a:ext cx="914400" cy="4218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ight in the dark&#10;&#10;Description automatically generated">
            <a:extLst>
              <a:ext uri="{FF2B5EF4-FFF2-40B4-BE49-F238E27FC236}">
                <a16:creationId xmlns:a16="http://schemas.microsoft.com/office/drawing/2014/main" id="{BDFA4258-BBA8-C692-726F-C065D8D31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299" y="4047640"/>
            <a:ext cx="1061403" cy="106192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6E65A7E-4A3D-AA3C-C354-8AEDBA0835A6}"/>
              </a:ext>
            </a:extLst>
          </p:cNvPr>
          <p:cNvGrpSpPr/>
          <p:nvPr/>
        </p:nvGrpSpPr>
        <p:grpSpPr>
          <a:xfrm>
            <a:off x="10859751" y="4038563"/>
            <a:ext cx="1061403" cy="1061929"/>
            <a:chOff x="9635298" y="5179956"/>
            <a:chExt cx="1061403" cy="1061929"/>
          </a:xfrm>
        </p:grpSpPr>
        <p:pic>
          <p:nvPicPr>
            <p:cNvPr id="18" name="Picture 17" descr="A light in the dark&#10;&#10;Description automatically generated">
              <a:extLst>
                <a:ext uri="{FF2B5EF4-FFF2-40B4-BE49-F238E27FC236}">
                  <a16:creationId xmlns:a16="http://schemas.microsoft.com/office/drawing/2014/main" id="{EE59F509-E2C3-5E29-1671-7386EF7AA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298" y="5179956"/>
              <a:ext cx="1061403" cy="1061929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0ADCD8-B89C-F0D4-1D0B-58E41AD3D5AC}"/>
                </a:ext>
              </a:extLst>
            </p:cNvPr>
            <p:cNvSpPr/>
            <p:nvPr/>
          </p:nvSpPr>
          <p:spPr>
            <a:xfrm>
              <a:off x="10177268" y="5674148"/>
              <a:ext cx="118169" cy="1509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99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AC95-3559-5B72-60CB-C3C23F98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Melt Pool and Plume Tracking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3C395-E0D6-1C55-5B31-FB3EA65E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4655" y="6471172"/>
            <a:ext cx="4114800" cy="365125"/>
          </a:xfrm>
        </p:spPr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C828E-D5FA-51A7-800C-52294886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6655" y="647117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872991-420B-2219-1B68-42D61E234150}"/>
              </a:ext>
            </a:extLst>
          </p:cNvPr>
          <p:cNvSpPr txBox="1">
            <a:spLocks/>
          </p:cNvSpPr>
          <p:nvPr/>
        </p:nvSpPr>
        <p:spPr>
          <a:xfrm>
            <a:off x="838200" y="1321362"/>
            <a:ext cx="5262961" cy="35190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Key steps:</a:t>
            </a:r>
            <a:endParaRPr lang="en-US"/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Image preprocessing using binary thresholding</a:t>
            </a:r>
            <a:endParaRPr lang="en-US"/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Contour detection using Suzuki-Abe algorithm [1]</a:t>
            </a:r>
            <a:endParaRPr lang="en-US"/>
          </a:p>
          <a:p>
            <a:pPr marL="914400" lvl="1" indent="-457200">
              <a:buAutoNum type="arabicPeriod"/>
            </a:pPr>
            <a:r>
              <a:rPr lang="en-US"/>
              <a:t>Identification of optimal ellipse parameters using least square fitting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Visualization of area change</a:t>
            </a:r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A150B62-1A65-E7EA-81F8-D7E2117E6636}"/>
              </a:ext>
            </a:extLst>
          </p:cNvPr>
          <p:cNvGrpSpPr/>
          <p:nvPr/>
        </p:nvGrpSpPr>
        <p:grpSpPr>
          <a:xfrm>
            <a:off x="6785351" y="1320337"/>
            <a:ext cx="5018239" cy="3361150"/>
            <a:chOff x="6305189" y="1163762"/>
            <a:chExt cx="5613226" cy="3757806"/>
          </a:xfrm>
        </p:grpSpPr>
        <p:pic>
          <p:nvPicPr>
            <p:cNvPr id="7" name="Picture 6" descr="A light in the dark&#10;&#10;Description automatically generated">
              <a:extLst>
                <a:ext uri="{FF2B5EF4-FFF2-40B4-BE49-F238E27FC236}">
                  <a16:creationId xmlns:a16="http://schemas.microsoft.com/office/drawing/2014/main" id="{66ED2F67-5374-8EF7-9113-EE178FB98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5190" y="1179419"/>
              <a:ext cx="1811054" cy="1811054"/>
            </a:xfrm>
            <a:prstGeom prst="rect">
              <a:avLst/>
            </a:prstGeom>
          </p:spPr>
        </p:pic>
        <p:pic>
          <p:nvPicPr>
            <p:cNvPr id="8" name="Picture 7" descr="A light in the dark&#10;&#10;Description automatically generated">
              <a:extLst>
                <a:ext uri="{FF2B5EF4-FFF2-40B4-BE49-F238E27FC236}">
                  <a16:creationId xmlns:a16="http://schemas.microsoft.com/office/drawing/2014/main" id="{C3A4FD2D-5DB9-5A75-5BDA-77BA4668D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7361" y="1171590"/>
              <a:ext cx="1811054" cy="1811054"/>
            </a:xfrm>
            <a:prstGeom prst="rect">
              <a:avLst/>
            </a:prstGeom>
          </p:spPr>
        </p:pic>
        <p:pic>
          <p:nvPicPr>
            <p:cNvPr id="9" name="Picture 8" descr="A light in the dark&#10;&#10;Description automatically generated">
              <a:extLst>
                <a:ext uri="{FF2B5EF4-FFF2-40B4-BE49-F238E27FC236}">
                  <a16:creationId xmlns:a16="http://schemas.microsoft.com/office/drawing/2014/main" id="{6CDD5F79-3521-B334-4693-D17C16D2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1495" y="1163762"/>
              <a:ext cx="1811054" cy="1811054"/>
            </a:xfrm>
            <a:prstGeom prst="rect">
              <a:avLst/>
            </a:prstGeom>
          </p:spPr>
        </p:pic>
        <p:pic>
          <p:nvPicPr>
            <p:cNvPr id="23" name="Picture 22" descr="A light in the dark&#10;&#10;Description automatically generated">
              <a:extLst>
                <a:ext uri="{FF2B5EF4-FFF2-40B4-BE49-F238E27FC236}">
                  <a16:creationId xmlns:a16="http://schemas.microsoft.com/office/drawing/2014/main" id="{CE4DD6CB-8601-9387-D0C5-923D925D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5189" y="3110514"/>
              <a:ext cx="1811054" cy="1811054"/>
            </a:xfrm>
            <a:prstGeom prst="rect">
              <a:avLst/>
            </a:prstGeom>
          </p:spPr>
        </p:pic>
        <p:pic>
          <p:nvPicPr>
            <p:cNvPr id="25" name="Picture 24" descr="A light in the dark&#10;&#10;Description automatically generated">
              <a:extLst>
                <a:ext uri="{FF2B5EF4-FFF2-40B4-BE49-F238E27FC236}">
                  <a16:creationId xmlns:a16="http://schemas.microsoft.com/office/drawing/2014/main" id="{576F79F1-EF27-6A16-5B14-B633B29D7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07360" y="3102685"/>
              <a:ext cx="1811054" cy="1811054"/>
            </a:xfrm>
            <a:prstGeom prst="rect">
              <a:avLst/>
            </a:prstGeom>
          </p:spPr>
        </p:pic>
        <p:pic>
          <p:nvPicPr>
            <p:cNvPr id="26" name="Picture 25" descr="A light in the dark&#10;&#10;Description automatically generated">
              <a:extLst>
                <a:ext uri="{FF2B5EF4-FFF2-40B4-BE49-F238E27FC236}">
                  <a16:creationId xmlns:a16="http://schemas.microsoft.com/office/drawing/2014/main" id="{8C70D300-2EC8-E827-912D-C43D610BD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1494" y="3094857"/>
              <a:ext cx="1811054" cy="1811054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7E8392-4033-F8FC-4C4B-EEB50B729516}"/>
                </a:ext>
              </a:extLst>
            </p:cNvPr>
            <p:cNvSpPr/>
            <p:nvPr/>
          </p:nvSpPr>
          <p:spPr>
            <a:xfrm rot="-540000">
              <a:off x="7251667" y="4025154"/>
              <a:ext cx="170317" cy="45574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20C427-03E9-BB60-57A1-01F1B83DC39C}"/>
                </a:ext>
              </a:extLst>
            </p:cNvPr>
            <p:cNvSpPr/>
            <p:nvPr/>
          </p:nvSpPr>
          <p:spPr>
            <a:xfrm rot="21060000">
              <a:off x="7228040" y="3968348"/>
              <a:ext cx="212069" cy="2574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62EC8CF-3A04-5496-FA2A-1FD4F8E9CB30}"/>
                </a:ext>
              </a:extLst>
            </p:cNvPr>
            <p:cNvSpPr/>
            <p:nvPr/>
          </p:nvSpPr>
          <p:spPr>
            <a:xfrm rot="-540000">
              <a:off x="9173609" y="4044528"/>
              <a:ext cx="149440" cy="33048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253DA8D-E015-13C2-C85A-F73383C2D99D}"/>
                </a:ext>
              </a:extLst>
            </p:cNvPr>
            <p:cNvSpPr/>
            <p:nvPr/>
          </p:nvSpPr>
          <p:spPr>
            <a:xfrm>
              <a:off x="9136249" y="3937672"/>
              <a:ext cx="201630" cy="25741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162B3C-A9C1-BE66-3037-8AFEFE5DD30C}"/>
                </a:ext>
              </a:extLst>
            </p:cNvPr>
            <p:cNvSpPr/>
            <p:nvPr/>
          </p:nvSpPr>
          <p:spPr>
            <a:xfrm rot="-540000">
              <a:off x="11072236" y="3950674"/>
              <a:ext cx="170316" cy="58100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F2C2A7B-3273-74BC-182D-03D5D38FA908}"/>
                </a:ext>
              </a:extLst>
            </p:cNvPr>
            <p:cNvSpPr/>
            <p:nvPr/>
          </p:nvSpPr>
          <p:spPr>
            <a:xfrm rot="-660000">
              <a:off x="11025592" y="3937672"/>
              <a:ext cx="212068" cy="2782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 descr="A blue and orange lines&#10;&#10;Description automatically generated">
            <a:extLst>
              <a:ext uri="{FF2B5EF4-FFF2-40B4-BE49-F238E27FC236}">
                <a16:creationId xmlns:a16="http://schemas.microsoft.com/office/drawing/2014/main" id="{9BECCF51-F009-FD81-1D2F-3FA002735E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73" r="-161" b="50210"/>
          <a:stretch/>
        </p:blipFill>
        <p:spPr>
          <a:xfrm>
            <a:off x="3857" y="4770851"/>
            <a:ext cx="6045705" cy="1475005"/>
          </a:xfrm>
          <a:prstGeom prst="rect">
            <a:avLst/>
          </a:prstGeom>
        </p:spPr>
      </p:pic>
      <p:pic>
        <p:nvPicPr>
          <p:cNvPr id="37" name="Picture 36" descr="A blue and orange lines&#10;&#10;Description automatically generated">
            <a:extLst>
              <a:ext uri="{FF2B5EF4-FFF2-40B4-BE49-F238E27FC236}">
                <a16:creationId xmlns:a16="http://schemas.microsoft.com/office/drawing/2014/main" id="{E335E81E-AEE4-3EC1-6FBD-5A0F467217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" t="51025" r="-161" b="-328"/>
          <a:stretch/>
        </p:blipFill>
        <p:spPr>
          <a:xfrm>
            <a:off x="6062445" y="4787835"/>
            <a:ext cx="6030922" cy="145946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D50D7A4-EB93-3898-3DE7-F21AC8B637ED}"/>
              </a:ext>
            </a:extLst>
          </p:cNvPr>
          <p:cNvSpPr txBox="1"/>
          <p:nvPr/>
        </p:nvSpPr>
        <p:spPr>
          <a:xfrm>
            <a:off x="631181" y="6243180"/>
            <a:ext cx="10934699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212121"/>
                </a:solidFill>
                <a:latin typeface="Aptos"/>
                <a:ea typeface="Roboto"/>
                <a:cs typeface="Roboto"/>
              </a:rPr>
              <a:t>[1] </a:t>
            </a:r>
            <a:r>
              <a:rPr lang="en-US" sz="1000">
                <a:solidFill>
                  <a:srgbClr val="222222"/>
                </a:solidFill>
                <a:latin typeface="Arial"/>
                <a:ea typeface="Roboto"/>
                <a:cs typeface="Arial"/>
              </a:rPr>
              <a:t>Suzuki, Satoshi. "Topological structural analysis of digitized binary images by border following." </a:t>
            </a:r>
            <a:r>
              <a:rPr lang="en-US" sz="1000" i="1">
                <a:solidFill>
                  <a:srgbClr val="222222"/>
                </a:solidFill>
                <a:latin typeface="Arial"/>
                <a:ea typeface="Roboto"/>
                <a:cs typeface="Arial"/>
              </a:rPr>
              <a:t>Computer vision, graphics, and image processing</a:t>
            </a:r>
            <a:r>
              <a:rPr lang="en-US" sz="1000">
                <a:solidFill>
                  <a:srgbClr val="222222"/>
                </a:solidFill>
                <a:latin typeface="Arial"/>
                <a:ea typeface="Roboto"/>
                <a:cs typeface="Arial"/>
              </a:rPr>
              <a:t> 30.1 (1985): 32-46.</a:t>
            </a:r>
          </a:p>
        </p:txBody>
      </p:sp>
    </p:spTree>
    <p:extLst>
      <p:ext uri="{BB962C8B-B14F-4D97-AF65-F5344CB8AC3E}">
        <p14:creationId xmlns:p14="http://schemas.microsoft.com/office/powerpoint/2010/main" val="78832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16C0-A4C1-83E0-D608-1DD9B05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2: Approach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96C3-30EB-F116-57BA-F11ECEB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52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/>
              <a:t>Observation:</a:t>
            </a:r>
            <a:r>
              <a:rPr lang="en-US" sz="2400"/>
              <a:t> several artefacts appear sometimes which travel from the plume towards the edge in the region of interest</a:t>
            </a:r>
          </a:p>
          <a:p>
            <a:r>
              <a:rPr lang="en-US" sz="2400" b="1"/>
              <a:t>Hypothesis:</a:t>
            </a:r>
            <a:r>
              <a:rPr lang="en-US" sz="2400"/>
              <a:t> frame skipping will result in abrupt changes in artefact position and tracking them can help detect existence of missing frames.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DFD45-7D61-0CD1-1851-7CC00559AED4}"/>
              </a:ext>
            </a:extLst>
          </p:cNvPr>
          <p:cNvGrpSpPr/>
          <p:nvPr/>
        </p:nvGrpSpPr>
        <p:grpSpPr>
          <a:xfrm>
            <a:off x="589428" y="1261039"/>
            <a:ext cx="11461377" cy="5098803"/>
            <a:chOff x="589428" y="1261039"/>
            <a:chExt cx="11461377" cy="5098803"/>
          </a:xfrm>
        </p:grpSpPr>
        <p:pic>
          <p:nvPicPr>
            <p:cNvPr id="7" name="Picture 6" descr="undefined">
              <a:extLst>
                <a:ext uri="{FF2B5EF4-FFF2-40B4-BE49-F238E27FC236}">
                  <a16:creationId xmlns:a16="http://schemas.microsoft.com/office/drawing/2014/main" id="{E7437AAD-997B-2278-B083-4FE8C9427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8194" y="1261039"/>
              <a:ext cx="5432611" cy="23906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71E4B1-DB82-71A6-5E9F-F8531FEFB1B0}"/>
                </a:ext>
              </a:extLst>
            </p:cNvPr>
            <p:cNvSpPr txBox="1"/>
            <p:nvPr/>
          </p:nvSpPr>
          <p:spPr>
            <a:xfrm>
              <a:off x="6831106" y="3702209"/>
              <a:ext cx="5006788" cy="6001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>
                  <a:solidFill>
                    <a:srgbClr val="202122"/>
                  </a:solidFill>
                  <a:latin typeface="Aptos"/>
                  <a:ea typeface="+mn-lt"/>
                  <a:cs typeface="+mn-lt"/>
                </a:rPr>
                <a:t>Schematic of artefacts generated in the process of selective laser melting. [1]</a:t>
              </a:r>
              <a:endParaRPr lang="en-US">
                <a:solidFill>
                  <a:srgbClr val="000000"/>
                </a:solidFill>
                <a:latin typeface="Aptos"/>
                <a:ea typeface="+mn-lt"/>
                <a:cs typeface="+mn-lt"/>
              </a:endParaRPr>
            </a:p>
            <a:p>
              <a:endParaRPr lang="en-US" sz="1100">
                <a:solidFill>
                  <a:srgbClr val="202122"/>
                </a:solidFill>
                <a:latin typeface="Aptos"/>
                <a:ea typeface="+mn-lt"/>
                <a:cs typeface="+mn-lt"/>
              </a:endParaRPr>
            </a:p>
            <a:p>
              <a:endParaRPr lang="en-US" sz="1100">
                <a:solidFill>
                  <a:srgbClr val="202122"/>
                </a:solidFill>
                <a:latin typeface="Aptos"/>
                <a:cs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AF5FEE-5110-ED3F-9B99-E8D53B7542B3}"/>
                </a:ext>
              </a:extLst>
            </p:cNvPr>
            <p:cNvSpPr txBox="1"/>
            <p:nvPr/>
          </p:nvSpPr>
          <p:spPr>
            <a:xfrm>
              <a:off x="589428" y="5867399"/>
              <a:ext cx="10934699" cy="49244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212121"/>
                  </a:solidFill>
                  <a:latin typeface="Aptos"/>
                  <a:ea typeface="Roboto"/>
                  <a:cs typeface="Roboto"/>
                </a:rPr>
                <a:t>[1] </a:t>
              </a:r>
              <a:r>
                <a:rPr lang="en-US" sz="1300" err="1">
                  <a:solidFill>
                    <a:srgbClr val="212121"/>
                  </a:solidFill>
                  <a:latin typeface="Aptos"/>
                  <a:ea typeface="Roboto"/>
                  <a:cs typeface="Roboto"/>
                </a:rPr>
                <a:t>Panwisawas</a:t>
              </a:r>
              <a:r>
                <a:rPr lang="en-US" sz="1300">
                  <a:solidFill>
                    <a:srgbClr val="212121"/>
                  </a:solidFill>
                  <a:latin typeface="Aptos"/>
                  <a:ea typeface="Roboto"/>
                  <a:cs typeface="Roboto"/>
                </a:rPr>
                <a:t> C, Tang YT, Reed RC. Metal 3D printing as a disruptive technology for superalloys. </a:t>
              </a:r>
              <a:r>
                <a:rPr lang="en-US" sz="1300" i="1">
                  <a:solidFill>
                    <a:srgbClr val="212121"/>
                  </a:solidFill>
                  <a:latin typeface="Aptos"/>
                  <a:ea typeface="Roboto"/>
                  <a:cs typeface="Roboto"/>
                </a:rPr>
                <a:t>Nat Commun.</a:t>
              </a:r>
              <a:r>
                <a:rPr lang="en-US" sz="1300">
                  <a:solidFill>
                    <a:srgbClr val="212121"/>
                  </a:solidFill>
                  <a:latin typeface="Aptos"/>
                  <a:ea typeface="Roboto"/>
                  <a:cs typeface="Roboto"/>
                </a:rPr>
                <a:t> 2020 May 11;11(1):2327. </a:t>
              </a:r>
              <a:r>
                <a:rPr lang="en-US" sz="1300" err="1">
                  <a:solidFill>
                    <a:srgbClr val="212121"/>
                  </a:solidFill>
                  <a:latin typeface="Aptos"/>
                  <a:ea typeface="Roboto"/>
                  <a:cs typeface="Roboto"/>
                </a:rPr>
                <a:t>doi</a:t>
              </a:r>
              <a:r>
                <a:rPr lang="en-US" sz="1300">
                  <a:solidFill>
                    <a:srgbClr val="212121"/>
                  </a:solidFill>
                  <a:latin typeface="Aptos"/>
                  <a:ea typeface="Roboto"/>
                  <a:cs typeface="Roboto"/>
                </a:rPr>
                <a:t>: 10.1038/s41467-020-16188-7. PMID: 32393778; PMCID: PMC7214413.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1B5EB-C49B-4FE4-94A3-DFAEA38F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92535-A9AC-621A-8DBC-670B6411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D28FE6-8518-7880-3616-9B9153DA68B1}"/>
              </a:ext>
            </a:extLst>
          </p:cNvPr>
          <p:cNvGrpSpPr/>
          <p:nvPr/>
        </p:nvGrpSpPr>
        <p:grpSpPr>
          <a:xfrm>
            <a:off x="8761517" y="4140606"/>
            <a:ext cx="1794894" cy="1550994"/>
            <a:chOff x="8761517" y="4140606"/>
            <a:chExt cx="1794894" cy="15509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997021-C95A-342E-F879-F90692A20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5065" y="4140606"/>
              <a:ext cx="1143000" cy="1143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2E9BE2-9B35-1A09-46F7-3BE87F03C5DD}"/>
                </a:ext>
              </a:extLst>
            </p:cNvPr>
            <p:cNvSpPr txBox="1"/>
            <p:nvPr/>
          </p:nvSpPr>
          <p:spPr>
            <a:xfrm>
              <a:off x="8761517" y="5399212"/>
              <a:ext cx="1794894" cy="29238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300">
                  <a:solidFill>
                    <a:srgbClr val="212121"/>
                  </a:solidFill>
                  <a:latin typeface="Aptos"/>
                  <a:ea typeface="Roboto"/>
                  <a:cs typeface="Roboto"/>
                </a:rPr>
                <a:t>Artefacts generated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956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AC95-3559-5B72-60CB-C3C23F98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Artefact Detection and Tracking</a:t>
            </a:r>
          </a:p>
        </p:txBody>
      </p:sp>
      <p:pic>
        <p:nvPicPr>
          <p:cNvPr id="10" name="Content Placeholder 9" descr="A blurry image of a light&#10;&#10;Description automatically generated">
            <a:extLst>
              <a:ext uri="{FF2B5EF4-FFF2-40B4-BE49-F238E27FC236}">
                <a16:creationId xmlns:a16="http://schemas.microsoft.com/office/drawing/2014/main" id="{10098103-F0C5-4F02-ABA8-348E71322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309" y="4244553"/>
            <a:ext cx="1571625" cy="1571625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57CB5B4-8090-135C-E52A-CC687B7ECF5D}"/>
              </a:ext>
            </a:extLst>
          </p:cNvPr>
          <p:cNvGrpSpPr/>
          <p:nvPr/>
        </p:nvGrpSpPr>
        <p:grpSpPr>
          <a:xfrm>
            <a:off x="2627319" y="4250156"/>
            <a:ext cx="1562100" cy="1552575"/>
            <a:chOff x="2627319" y="4250156"/>
            <a:chExt cx="1562100" cy="1552575"/>
          </a:xfrm>
        </p:grpSpPr>
        <p:pic>
          <p:nvPicPr>
            <p:cNvPr id="11" name="Picture 10" descr="A light in the dark&#10;&#10;Description automatically generated">
              <a:extLst>
                <a:ext uri="{FF2B5EF4-FFF2-40B4-BE49-F238E27FC236}">
                  <a16:creationId xmlns:a16="http://schemas.microsoft.com/office/drawing/2014/main" id="{09E127F8-A57C-BF57-7F87-32C81E30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319" y="4250156"/>
              <a:ext cx="1562100" cy="15525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D6CAE6-949F-9986-9319-B67B48286BFA}"/>
                </a:ext>
              </a:extLst>
            </p:cNvPr>
            <p:cNvSpPr txBox="1"/>
            <p:nvPr/>
          </p:nvSpPr>
          <p:spPr>
            <a:xfrm>
              <a:off x="3564955" y="5048618"/>
              <a:ext cx="289112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rgbClr val="FF0000"/>
                  </a:solidFill>
                </a:rPr>
                <a:t>+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6D11A-9B6D-8191-426C-39E7EAEDB032}"/>
              </a:ext>
            </a:extLst>
          </p:cNvPr>
          <p:cNvGrpSpPr/>
          <p:nvPr/>
        </p:nvGrpSpPr>
        <p:grpSpPr>
          <a:xfrm>
            <a:off x="4261977" y="4244553"/>
            <a:ext cx="1571625" cy="1571625"/>
            <a:chOff x="4261977" y="4244553"/>
            <a:chExt cx="1571625" cy="1571625"/>
          </a:xfrm>
        </p:grpSpPr>
        <p:pic>
          <p:nvPicPr>
            <p:cNvPr id="12" name="Picture 11" descr="A light in the dark&#10;&#10;Description automatically generated">
              <a:extLst>
                <a:ext uri="{FF2B5EF4-FFF2-40B4-BE49-F238E27FC236}">
                  <a16:creationId xmlns:a16="http://schemas.microsoft.com/office/drawing/2014/main" id="{982D037C-5A50-AFF2-4BA7-21EA59CFE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1977" y="4244553"/>
              <a:ext cx="1571625" cy="15716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4A7E4A-28E1-473C-7677-0A5355A8C3B8}"/>
                </a:ext>
              </a:extLst>
            </p:cNvPr>
            <p:cNvSpPr txBox="1"/>
            <p:nvPr/>
          </p:nvSpPr>
          <p:spPr>
            <a:xfrm>
              <a:off x="5244302" y="5164514"/>
              <a:ext cx="289112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3C395-E0D6-1C55-5B31-FB3EA65E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4655" y="5991008"/>
            <a:ext cx="4114800" cy="365125"/>
          </a:xfrm>
        </p:spPr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C828E-D5FA-51A7-800C-52294886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6655" y="599100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12E717-8733-7EC7-949A-455998A1BE77}"/>
              </a:ext>
            </a:extLst>
          </p:cNvPr>
          <p:cNvGrpSpPr/>
          <p:nvPr/>
        </p:nvGrpSpPr>
        <p:grpSpPr>
          <a:xfrm>
            <a:off x="5907841" y="4244553"/>
            <a:ext cx="1571625" cy="1571625"/>
            <a:chOff x="5907841" y="4244553"/>
            <a:chExt cx="1571625" cy="1571625"/>
          </a:xfrm>
        </p:grpSpPr>
        <p:pic>
          <p:nvPicPr>
            <p:cNvPr id="13" name="Picture 12" descr="A light in the dark&#10;&#10;Description automatically generated">
              <a:extLst>
                <a:ext uri="{FF2B5EF4-FFF2-40B4-BE49-F238E27FC236}">
                  <a16:creationId xmlns:a16="http://schemas.microsoft.com/office/drawing/2014/main" id="{E46B3DBE-8CA4-CC03-F870-0A20D141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7841" y="4244553"/>
              <a:ext cx="1571625" cy="157162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F24430-BA58-2510-5B82-976262FD0AE8}"/>
                </a:ext>
              </a:extLst>
            </p:cNvPr>
            <p:cNvSpPr txBox="1"/>
            <p:nvPr/>
          </p:nvSpPr>
          <p:spPr>
            <a:xfrm>
              <a:off x="6924109" y="5269664"/>
              <a:ext cx="289112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rgbClr val="FF0000"/>
                  </a:solidFill>
                </a:rPr>
                <a:t>+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4BC356-1151-8CB1-7DCD-A365D267B176}"/>
              </a:ext>
            </a:extLst>
          </p:cNvPr>
          <p:cNvGrpSpPr/>
          <p:nvPr/>
        </p:nvGrpSpPr>
        <p:grpSpPr>
          <a:xfrm>
            <a:off x="7553704" y="4250156"/>
            <a:ext cx="1571625" cy="1552575"/>
            <a:chOff x="7553704" y="4250156"/>
            <a:chExt cx="1571625" cy="1552575"/>
          </a:xfrm>
        </p:grpSpPr>
        <p:pic>
          <p:nvPicPr>
            <p:cNvPr id="14" name="Picture 13" descr="A light in the dark&#10;&#10;Description automatically generated">
              <a:extLst>
                <a:ext uri="{FF2B5EF4-FFF2-40B4-BE49-F238E27FC236}">
                  <a16:creationId xmlns:a16="http://schemas.microsoft.com/office/drawing/2014/main" id="{C3172807-85F2-A18F-E27B-A7C7559F3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3704" y="4250156"/>
              <a:ext cx="1571625" cy="15525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230970-7FAD-ABE4-97BD-2B803297A7C6}"/>
                </a:ext>
              </a:extLst>
            </p:cNvPr>
            <p:cNvSpPr txBox="1"/>
            <p:nvPr/>
          </p:nvSpPr>
          <p:spPr>
            <a:xfrm>
              <a:off x="8636000" y="5394925"/>
              <a:ext cx="289112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rgbClr val="FF0000"/>
                  </a:solidFill>
                </a:rPr>
                <a:t>+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2ED49-C37F-91FF-4589-DA88EDA5E825}"/>
              </a:ext>
            </a:extLst>
          </p:cNvPr>
          <p:cNvGrpSpPr/>
          <p:nvPr/>
        </p:nvGrpSpPr>
        <p:grpSpPr>
          <a:xfrm>
            <a:off x="9199568" y="4250156"/>
            <a:ext cx="1571625" cy="1677542"/>
            <a:chOff x="9199568" y="4250156"/>
            <a:chExt cx="1571625" cy="1677542"/>
          </a:xfrm>
        </p:grpSpPr>
        <p:pic>
          <p:nvPicPr>
            <p:cNvPr id="15" name="Picture 14" descr="A light in the dark&#10;&#10;Description automatically generated">
              <a:extLst>
                <a:ext uri="{FF2B5EF4-FFF2-40B4-BE49-F238E27FC236}">
                  <a16:creationId xmlns:a16="http://schemas.microsoft.com/office/drawing/2014/main" id="{5D191509-22CE-312C-060E-10E5B063E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99568" y="4250156"/>
              <a:ext cx="1571625" cy="155257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5C9F83-8FB5-1566-0DFA-C3C527863819}"/>
                </a:ext>
              </a:extLst>
            </p:cNvPr>
            <p:cNvSpPr txBox="1"/>
            <p:nvPr/>
          </p:nvSpPr>
          <p:spPr>
            <a:xfrm>
              <a:off x="10359864" y="5561938"/>
              <a:ext cx="289112" cy="3657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>
                  <a:solidFill>
                    <a:srgbClr val="FF0000"/>
                  </a:solidFill>
                </a:rPr>
                <a:t>+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1C32545-0C4A-D9DB-E166-2647CCD78842}"/>
              </a:ext>
            </a:extLst>
          </p:cNvPr>
          <p:cNvSpPr txBox="1"/>
          <p:nvPr/>
        </p:nvSpPr>
        <p:spPr>
          <a:xfrm>
            <a:off x="1872713" y="4987830"/>
            <a:ext cx="289112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872991-420B-2219-1B68-42D61E234150}"/>
              </a:ext>
            </a:extLst>
          </p:cNvPr>
          <p:cNvSpPr txBox="1">
            <a:spLocks/>
          </p:cNvSpPr>
          <p:nvPr/>
        </p:nvSpPr>
        <p:spPr>
          <a:xfrm>
            <a:off x="838200" y="1321362"/>
            <a:ext cx="9782768" cy="2600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Key steps:</a:t>
            </a:r>
            <a:r>
              <a:rPr lang="en-US" sz="2400"/>
              <a:t> </a:t>
            </a:r>
            <a:endParaRPr lang="en-US"/>
          </a:p>
          <a:p>
            <a:pPr marL="914400" lvl="1" indent="-457200">
              <a:buAutoNum type="arabicPeriod"/>
            </a:pPr>
            <a:r>
              <a:rPr lang="en-US" sz="2300">
                <a:ea typeface="+mn-lt"/>
                <a:cs typeface="+mn-lt"/>
              </a:rPr>
              <a:t>Preprocessing using binary thresholding </a:t>
            </a:r>
          </a:p>
          <a:p>
            <a:pPr marL="914400" lvl="1" indent="-457200">
              <a:buAutoNum type="arabicPeriod"/>
            </a:pPr>
            <a:r>
              <a:rPr lang="en-US" sz="2300">
                <a:ea typeface="+mn-lt"/>
                <a:cs typeface="+mn-lt"/>
              </a:rPr>
              <a:t>Region of Interest (ROI) creation excludes main melt pool and plume areas</a:t>
            </a:r>
          </a:p>
          <a:p>
            <a:pPr marL="914400" lvl="1" indent="-457200">
              <a:buAutoNum type="arabicPeriod"/>
            </a:pPr>
            <a:r>
              <a:rPr lang="en-US" sz="2300">
                <a:ea typeface="+mn-lt"/>
                <a:cs typeface="+mn-lt"/>
              </a:rPr>
              <a:t>Contour detection in ROI using Suzuki-Abe algorithm</a:t>
            </a:r>
          </a:p>
          <a:p>
            <a:pPr marL="914400" lvl="1" indent="-457200">
              <a:buAutoNum type="arabicPeriod"/>
            </a:pPr>
            <a:r>
              <a:rPr lang="en-US" sz="2300">
                <a:ea typeface="+mn-lt"/>
                <a:cs typeface="+mn-lt"/>
              </a:rPr>
              <a:t>Artifact candidate filtering based on size and shape eliminates noise and non-artifact objects</a:t>
            </a:r>
          </a:p>
          <a:p>
            <a:pPr marL="914400" lvl="1" indent="-457200">
              <a:buAutoNum type="arabicPeriod"/>
            </a:pPr>
            <a:r>
              <a:rPr lang="en-US" sz="2300">
                <a:ea typeface="+mn-lt"/>
                <a:cs typeface="+mn-lt"/>
              </a:rPr>
              <a:t>Temporal tracking for frame skip detection</a:t>
            </a:r>
            <a:endParaRPr lang="en-US" sz="2300"/>
          </a:p>
          <a:p>
            <a:pPr lvl="1">
              <a:buAutoNum type="arabicPeriod"/>
            </a:pPr>
            <a:endParaRPr lang="en-US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3060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AC95-3559-5B72-60CB-C3C23F98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20FCD-E219-9F79-46C0-6204C457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CBD48-702D-0DE0-9A96-F33E5571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34245AA0-5066-8F7C-A453-FE8E9A11F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810549"/>
              </p:ext>
            </p:extLst>
          </p:nvPr>
        </p:nvGraphicFramePr>
        <p:xfrm>
          <a:off x="1993726" y="2295692"/>
          <a:ext cx="7990480" cy="226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4191">
                  <a:extLst>
                    <a:ext uri="{9D8B030D-6E8A-4147-A177-3AD203B41FA5}">
                      <a16:colId xmlns:a16="http://schemas.microsoft.com/office/drawing/2014/main" val="4088459253"/>
                    </a:ext>
                  </a:extLst>
                </a:gridCol>
                <a:gridCol w="3816289">
                  <a:extLst>
                    <a:ext uri="{9D8B030D-6E8A-4147-A177-3AD203B41FA5}">
                      <a16:colId xmlns:a16="http://schemas.microsoft.com/office/drawing/2014/main" val="486252683"/>
                    </a:ext>
                  </a:extLst>
                </a:gridCol>
              </a:tblGrid>
              <a:tr h="43781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Average Score using Criteria #2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93745"/>
                  </a:ext>
                </a:extLst>
              </a:tr>
              <a:tr h="36001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662730"/>
                  </a:ext>
                </a:extLst>
              </a:tr>
              <a:tr h="3600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Principal Component Analysis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19.1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511464"/>
                  </a:ext>
                </a:extLst>
              </a:tr>
              <a:tr h="36001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Melt Pool and Plume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822309"/>
                  </a:ext>
                </a:extLst>
              </a:tr>
              <a:tr h="36001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Artefact Detection and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290028"/>
                  </a:ext>
                </a:extLst>
              </a:tr>
              <a:tr h="36001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Melt Pool, Plume and Artefact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24.8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828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2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16C0-A4C1-83E0-D608-1DD9B050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96C3-30EB-F116-57BA-F11ECEB9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54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Explored multiple approaches for detecting missing images in melt pool monitoring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Simple difference-based methods outperformed more complex similarity measures for problem 1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Combination of melt pool, plume, and artefact tracking is the best performing method for problem 2</a:t>
            </a:r>
            <a:endParaRPr lang="en-US"/>
          </a:p>
          <a:p>
            <a:r>
              <a:rPr lang="en-US"/>
              <a:t>Limited dataset size may impact generalizability</a:t>
            </a:r>
          </a:p>
          <a:p>
            <a:r>
              <a:rPr lang="en-US"/>
              <a:t>Given more time: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Adaptive thresholding for varying lighting conditions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Synthetic data generation using multi-physics simulation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A2C1A-98AA-BED8-DBF8-4B6603DDA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A7C26A-07BB-829E-DE40-2D67C572A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7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7242-A2DE-D966-0D63-F908FCE0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9FB50-6A5A-6109-DB1B-C1DF5C72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ED7A2-D08D-0848-4D4C-8917C306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89B6F-EB3E-C956-0C44-30E3C636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5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BF20-6EA0-DD39-3A7F-C3019587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8FA80-FA5E-0CE6-30E1-69C63547F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Exploratory Data Analysis</a:t>
            </a:r>
          </a:p>
          <a:p>
            <a:r>
              <a:rPr lang="en-US"/>
              <a:t>Dataset Generation</a:t>
            </a:r>
          </a:p>
          <a:p>
            <a:r>
              <a:rPr lang="en-US"/>
              <a:t>Part 1 Methodology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Approach #1: Comparative Difference Analysis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Approach #2: Similarity Metric Analysis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Approach #3: Principal Component Analysis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Results</a:t>
            </a:r>
          </a:p>
          <a:p>
            <a:r>
              <a:rPr lang="en-US"/>
              <a:t>Part 2 Methodology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Approach #1: Artefact Detection and Velocity Estimation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Approach #2: Shape Transformation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Results</a:t>
            </a:r>
          </a:p>
          <a:p>
            <a:r>
              <a:rPr lang="en-US"/>
              <a:t>Conclusion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AE903-C1C4-7AA8-3483-46E25AAE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069CF-17A5-8C47-C575-30A49055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6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C89252-05A8-F27D-D76D-AB8F433E647C}"/>
              </a:ext>
            </a:extLst>
          </p:cNvPr>
          <p:cNvSpPr txBox="1"/>
          <p:nvPr/>
        </p:nvSpPr>
        <p:spPr>
          <a:xfrm>
            <a:off x="801807" y="1263610"/>
            <a:ext cx="11390193" cy="4554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/>
              <a:t>Temporal evolution of the melt pool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/>
              <a:t>Elliptical globe with a tail of fumes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/>
              <a:t>Direction of fumes change continuously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/>
              <a:t>Artefacts fly off occasionally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49152-0DB1-84DD-14AD-1F1C33DE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ptos Display"/>
              </a:rPr>
              <a:t>Exploratory Data Analysis</a:t>
            </a:r>
          </a:p>
        </p:txBody>
      </p:sp>
      <p:pic>
        <p:nvPicPr>
          <p:cNvPr id="16" name="Content Placeholder 15" descr="A white object in the dark&#10;&#10;Description automatically generated">
            <a:extLst>
              <a:ext uri="{FF2B5EF4-FFF2-40B4-BE49-F238E27FC236}">
                <a16:creationId xmlns:a16="http://schemas.microsoft.com/office/drawing/2014/main" id="{EBF4672E-C938-B422-CBEF-607912CF0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308" y="4502219"/>
            <a:ext cx="1143000" cy="114300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7C3EB4-A63F-61C7-1C35-3B37026F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05" y="4503582"/>
            <a:ext cx="1143000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B2616D-E6D7-FFD4-371F-F20FC8C71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174" y="4499439"/>
            <a:ext cx="1143000" cy="1143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96EE9-7E25-D3DC-D9C8-D4D09E28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0AB4A-5BFC-CE83-6849-AF50431D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DF07E-E131-2FEE-61C9-C7E52EA523FC}"/>
              </a:ext>
            </a:extLst>
          </p:cNvPr>
          <p:cNvSpPr txBox="1"/>
          <p:nvPr/>
        </p:nvSpPr>
        <p:spPr>
          <a:xfrm>
            <a:off x="1503279" y="5644113"/>
            <a:ext cx="1592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Sample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6292F-3E9A-2AA4-BCC5-70936052835B}"/>
              </a:ext>
            </a:extLst>
          </p:cNvPr>
          <p:cNvSpPr txBox="1"/>
          <p:nvPr/>
        </p:nvSpPr>
        <p:spPr>
          <a:xfrm>
            <a:off x="4629644" y="5644113"/>
            <a:ext cx="2823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Sample data with 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0A8C3-F92F-4D85-8EFF-046409107862}"/>
              </a:ext>
            </a:extLst>
          </p:cNvPr>
          <p:cNvSpPr txBox="1"/>
          <p:nvPr/>
        </p:nvSpPr>
        <p:spPr>
          <a:xfrm>
            <a:off x="9281645" y="5646527"/>
            <a:ext cx="12634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Part 2 data</a:t>
            </a:r>
          </a:p>
        </p:txBody>
      </p:sp>
    </p:spTree>
    <p:extLst>
      <p:ext uri="{BB962C8B-B14F-4D97-AF65-F5344CB8AC3E}">
        <p14:creationId xmlns:p14="http://schemas.microsoft.com/office/powerpoint/2010/main" val="211356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62DC-6C42-3481-5444-2073A04A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1B2AD-3F78-8B1D-1262-071ED6392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282"/>
            <a:ext cx="10515600" cy="24861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Values of pixels below threshold, set to 0; above to 255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i="1" dirty="0">
                <a:latin typeface="Aptos"/>
              </a:rPr>
              <a:t>lambda</a:t>
            </a:r>
            <a:r>
              <a:rPr lang="en-US" sz="2800" i="1" dirty="0">
                <a:solidFill>
                  <a:srgbClr val="000000"/>
                </a:solidFill>
                <a:latin typeface="Aptos"/>
              </a:rPr>
              <a:t> p: 255 if p &gt; threshold, else </a:t>
            </a:r>
            <a:r>
              <a:rPr lang="en-US" sz="2800" i="1" dirty="0">
                <a:latin typeface="Aptos"/>
              </a:rPr>
              <a:t>0</a:t>
            </a:r>
            <a:r>
              <a:rPr lang="en-US" dirty="0">
                <a:latin typeface="Aptos"/>
              </a:rPr>
              <a:t> </a:t>
            </a:r>
            <a:endParaRPr lang="en-US" dirty="0">
              <a:solidFill>
                <a:srgbClr val="000000"/>
              </a:solidFill>
              <a:latin typeface="Aptos"/>
            </a:endParaRPr>
          </a:p>
          <a:p>
            <a:r>
              <a:rPr lang="en-US" dirty="0"/>
              <a:t>Reduces noise and decreases dimension</a:t>
            </a:r>
          </a:p>
          <a:p>
            <a:r>
              <a:rPr lang="en-US" dirty="0"/>
              <a:t>Can remove artifacts</a:t>
            </a:r>
          </a:p>
          <a:p>
            <a:r>
              <a:rPr lang="en-US" dirty="0"/>
              <a:t>Threshold value: hyper parameter for methods!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CB8B3-4AD2-AC68-F805-61EDB36F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D853C-708A-839A-BA7B-63730DA8D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44A22B5D-4440-F2FE-DAA5-BA82F36C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968" y="4422798"/>
            <a:ext cx="1750752" cy="1720045"/>
          </a:xfrm>
          <a:prstGeom prst="rect">
            <a:avLst/>
          </a:prstGeom>
        </p:spPr>
      </p:pic>
      <p:pic>
        <p:nvPicPr>
          <p:cNvPr id="7" name="Picture 6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E99B810D-4757-AE18-BDCB-7A72AB5F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47" y="4419955"/>
            <a:ext cx="1756439" cy="1714358"/>
          </a:xfrm>
          <a:prstGeom prst="rect">
            <a:avLst/>
          </a:prstGeom>
        </p:spPr>
      </p:pic>
      <p:pic>
        <p:nvPicPr>
          <p:cNvPr id="8" name="Picture 7" descr="A black square with white circle in center&#10;&#10;Description automatically generated">
            <a:extLst>
              <a:ext uri="{FF2B5EF4-FFF2-40B4-BE49-F238E27FC236}">
                <a16:creationId xmlns:a16="http://schemas.microsoft.com/office/drawing/2014/main" id="{A5613610-486A-4C6C-0CBF-6C2EB0DD9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071" y="4417112"/>
            <a:ext cx="1750752" cy="1720045"/>
          </a:xfrm>
          <a:prstGeom prst="rect">
            <a:avLst/>
          </a:prstGeom>
        </p:spPr>
      </p:pic>
      <p:pic>
        <p:nvPicPr>
          <p:cNvPr id="9" name="Picture 8" descr="A close-up of a light&#10;&#10;Description automatically generated">
            <a:extLst>
              <a:ext uri="{FF2B5EF4-FFF2-40B4-BE49-F238E27FC236}">
                <a16:creationId xmlns:a16="http://schemas.microsoft.com/office/drawing/2014/main" id="{39B2A607-0CE6-653E-5054-CF9A29341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14" y="4419955"/>
            <a:ext cx="1756439" cy="1714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F2DD8D-6E09-112F-A195-77A955777673}"/>
              </a:ext>
            </a:extLst>
          </p:cNvPr>
          <p:cNvSpPr txBox="1"/>
          <p:nvPr/>
        </p:nvSpPr>
        <p:spPr>
          <a:xfrm>
            <a:off x="1148686" y="4054522"/>
            <a:ext cx="1080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1D7B9-0FB7-7A5A-F60F-B555EFB2577E}"/>
              </a:ext>
            </a:extLst>
          </p:cNvPr>
          <p:cNvSpPr txBox="1"/>
          <p:nvPr/>
        </p:nvSpPr>
        <p:spPr>
          <a:xfrm>
            <a:off x="3713328" y="4054521"/>
            <a:ext cx="1978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Threshold = 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13AA3-7C77-61AD-A30B-A6C6FC241298}"/>
              </a:ext>
            </a:extLst>
          </p:cNvPr>
          <p:cNvSpPr txBox="1"/>
          <p:nvPr/>
        </p:nvSpPr>
        <p:spPr>
          <a:xfrm>
            <a:off x="6715835" y="4048834"/>
            <a:ext cx="1978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Threshold = 150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71ECAC-BE49-4863-32B6-C2BBC358D2C4}"/>
              </a:ext>
            </a:extLst>
          </p:cNvPr>
          <p:cNvSpPr txBox="1"/>
          <p:nvPr/>
        </p:nvSpPr>
        <p:spPr>
          <a:xfrm>
            <a:off x="9604611" y="4048834"/>
            <a:ext cx="1978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Threshold = 200</a:t>
            </a:r>
          </a:p>
        </p:txBody>
      </p:sp>
      <p:pic>
        <p:nvPicPr>
          <p:cNvPr id="13" name="Picture 12" descr="A close-up of a light&#10;&#10;Description automatically generated">
            <a:extLst>
              <a:ext uri="{FF2B5EF4-FFF2-40B4-BE49-F238E27FC236}">
                <a16:creationId xmlns:a16="http://schemas.microsoft.com/office/drawing/2014/main" id="{7C2EEBDA-D327-0C45-2A84-E05EA3450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37" y="4417112"/>
            <a:ext cx="1750537" cy="1716213"/>
          </a:xfrm>
          <a:prstGeom prst="rect">
            <a:avLst/>
          </a:prstGeom>
        </p:spPr>
      </p:pic>
      <p:pic>
        <p:nvPicPr>
          <p:cNvPr id="23" name="Picture 22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18566D5C-E167-B901-414F-CAFE90A54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38" y="4417111"/>
            <a:ext cx="1750537" cy="1716213"/>
          </a:xfrm>
          <a:prstGeom prst="rect">
            <a:avLst/>
          </a:prstGeom>
        </p:spPr>
      </p:pic>
      <p:pic>
        <p:nvPicPr>
          <p:cNvPr id="25" name="Picture 24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3D2E35C6-728B-5B05-CF79-5961D34923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21" y="4411326"/>
            <a:ext cx="1756438" cy="1721998"/>
          </a:xfrm>
          <a:prstGeom prst="rect">
            <a:avLst/>
          </a:prstGeom>
        </p:spPr>
      </p:pic>
      <p:pic>
        <p:nvPicPr>
          <p:cNvPr id="27" name="Picture 26" descr="A black square with white dot&#10;&#10;Description automatically generated">
            <a:extLst>
              <a:ext uri="{FF2B5EF4-FFF2-40B4-BE49-F238E27FC236}">
                <a16:creationId xmlns:a16="http://schemas.microsoft.com/office/drawing/2014/main" id="{19F0DB78-3B5B-2F94-012C-A3EF58AA7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355" y="4411326"/>
            <a:ext cx="1754445" cy="17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2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AC95-3559-5B72-60CB-C3C23F98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C1DE4-27F5-C4F0-4631-B59609165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Overall data pool (637 frames):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Sample data (437 frames)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Problem #1 data (first 200 frames)</a:t>
            </a:r>
          </a:p>
          <a:p>
            <a:r>
              <a:rPr lang="en-US"/>
              <a:t>Testing and Validation Split: 2% holdout</a:t>
            </a:r>
          </a:p>
          <a:p>
            <a:r>
              <a:rPr lang="en-US"/>
              <a:t>Five-fold Cross Validation</a:t>
            </a:r>
          </a:p>
          <a:p>
            <a:r>
              <a:rPr lang="en-US"/>
              <a:t>Criteria #2 for scoring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7834-3DB4-E686-F8F3-6CEE0448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27006-6B6B-3350-5D57-D3DBD04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4115BD6-ABF3-8885-37A1-5D278CA70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158847"/>
              </p:ext>
            </p:extLst>
          </p:nvPr>
        </p:nvGraphicFramePr>
        <p:xfrm>
          <a:off x="7839644" y="1824478"/>
          <a:ext cx="390525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49911073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44842353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29152088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50808645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413365102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623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B79B134-C18F-24B4-7B1C-5E0ABF113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977876"/>
              </p:ext>
            </p:extLst>
          </p:nvPr>
        </p:nvGraphicFramePr>
        <p:xfrm>
          <a:off x="7839644" y="2336269"/>
          <a:ext cx="390525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49911073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44842353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29152088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50808645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413365102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6239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013D570-2B38-61B1-DB65-030FCA6F8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636015"/>
              </p:ext>
            </p:extLst>
          </p:nvPr>
        </p:nvGraphicFramePr>
        <p:xfrm>
          <a:off x="7839644" y="3428090"/>
          <a:ext cx="390525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49911073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44842353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29152088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50808645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413365102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6239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A65CF93-3CBE-0D89-957A-F78B32AE4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295938"/>
              </p:ext>
            </p:extLst>
          </p:nvPr>
        </p:nvGraphicFramePr>
        <p:xfrm>
          <a:off x="7839644" y="2904926"/>
          <a:ext cx="390525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49911073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44842353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29152088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50808645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413365102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62391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57B41C1-AD9E-377D-BF4D-1C69547DE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801997"/>
              </p:ext>
            </p:extLst>
          </p:nvPr>
        </p:nvGraphicFramePr>
        <p:xfrm>
          <a:off x="7839644" y="4002433"/>
          <a:ext cx="390525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499110736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44842353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29152088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50808645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413365102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auto"/>
                      <a:endParaRPr lang="en-US" sz="1800" b="1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9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3623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B7A9CE3-BD0B-4936-6213-03979626B045}"/>
              </a:ext>
            </a:extLst>
          </p:cNvPr>
          <p:cNvSpPr txBox="1"/>
          <p:nvPr/>
        </p:nvSpPr>
        <p:spPr>
          <a:xfrm>
            <a:off x="7280127" y="4568252"/>
            <a:ext cx="502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Frames synthetically removed to create dataset</a:t>
            </a:r>
          </a:p>
        </p:txBody>
      </p:sp>
    </p:spTree>
    <p:extLst>
      <p:ext uri="{BB962C8B-B14F-4D97-AF65-F5344CB8AC3E}">
        <p14:creationId xmlns:p14="http://schemas.microsoft.com/office/powerpoint/2010/main" val="334125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FEED-2564-899B-0028-28448CCD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between Frames</a:t>
            </a:r>
          </a:p>
        </p:txBody>
      </p:sp>
      <p:pic>
        <p:nvPicPr>
          <p:cNvPr id="4" name="Content Placeholder 3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41A0A218-E9E6-7E69-5CA2-F4EA69172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0399" y="1628645"/>
            <a:ext cx="2467260" cy="24251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FAB63-2EAF-30B3-2431-5F4814DC4108}"/>
              </a:ext>
            </a:extLst>
          </p:cNvPr>
          <p:cNvSpPr txBox="1"/>
          <p:nvPr/>
        </p:nvSpPr>
        <p:spPr>
          <a:xfrm>
            <a:off x="3562279" y="1195992"/>
            <a:ext cx="6739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Difference between consecutive frames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0FC77-49BC-C4B5-2CF3-A7A7B6ACE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9C43D-0BF6-6113-2084-D9826241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FCAD3-B4ED-4CF8-E0F3-42F91829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083" y="5428021"/>
            <a:ext cx="2552700" cy="87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6E3353-D1FC-371F-111E-3A788F26FFA7}"/>
              </a:ext>
            </a:extLst>
          </p:cNvPr>
          <p:cNvSpPr txBox="1"/>
          <p:nvPr/>
        </p:nvSpPr>
        <p:spPr>
          <a:xfrm>
            <a:off x="632300" y="4755939"/>
            <a:ext cx="109842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Hypothesis:</a:t>
            </a:r>
            <a:r>
              <a:rPr lang="en-US" sz="2800" dirty="0"/>
              <a:t> Missing frame will only be marginally different from the previous frame</a:t>
            </a:r>
            <a:endParaRPr lang="en-US" dirty="0"/>
          </a:p>
        </p:txBody>
      </p:sp>
      <p:pic>
        <p:nvPicPr>
          <p:cNvPr id="10" name="Picture 9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9762EF95-DB11-0538-CE07-E0C565695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311" y="1625007"/>
            <a:ext cx="2507065" cy="2436552"/>
          </a:xfrm>
          <a:prstGeom prst="rect">
            <a:avLst/>
          </a:prstGeom>
        </p:spPr>
      </p:pic>
      <p:pic>
        <p:nvPicPr>
          <p:cNvPr id="11" name="Picture 10" descr="A black square with white dots&#10;&#10;Description automatically generated">
            <a:extLst>
              <a:ext uri="{FF2B5EF4-FFF2-40B4-BE49-F238E27FC236}">
                <a16:creationId xmlns:a16="http://schemas.microsoft.com/office/drawing/2014/main" id="{0DB06B4A-8E1C-7CFD-5FD1-510348C90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67" y="1627850"/>
            <a:ext cx="2529812" cy="242517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B64015-0BC2-0E50-CD92-F758F785A7A9}"/>
              </a:ext>
            </a:extLst>
          </p:cNvPr>
          <p:cNvSpPr/>
          <p:nvPr/>
        </p:nvSpPr>
        <p:spPr>
          <a:xfrm>
            <a:off x="7633320" y="2638177"/>
            <a:ext cx="553232" cy="3131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691234-15FD-9BD5-8725-64803D6E796D}"/>
              </a:ext>
            </a:extLst>
          </p:cNvPr>
          <p:cNvSpPr/>
          <p:nvPr/>
        </p:nvSpPr>
        <p:spPr>
          <a:xfrm>
            <a:off x="3829941" y="2678606"/>
            <a:ext cx="751561" cy="11482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2CA21-F6F5-8B38-8D69-58040E470A0D}"/>
              </a:ext>
            </a:extLst>
          </p:cNvPr>
          <p:cNvSpPr txBox="1"/>
          <p:nvPr/>
        </p:nvSpPr>
        <p:spPr>
          <a:xfrm>
            <a:off x="2079666" y="3971662"/>
            <a:ext cx="674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n+1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EAC26-A913-087E-CD8D-FB6A6E33E8A9}"/>
              </a:ext>
            </a:extLst>
          </p:cNvPr>
          <p:cNvSpPr txBox="1"/>
          <p:nvPr/>
        </p:nvSpPr>
        <p:spPr>
          <a:xfrm>
            <a:off x="6022950" y="3897909"/>
            <a:ext cx="674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i="1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4975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 animBg="1"/>
      <p:bldP spid="13" grpId="0" animBg="1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77BE-E023-F6F4-5A6D-84BB2C6D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ptos Display"/>
              </a:rPr>
              <a:t>Comparative Difference Analysis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1FB14-C3E6-2282-54E8-5CA20957A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15" y="1700282"/>
            <a:ext cx="5257800" cy="39338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706F01-0577-8290-3DDC-A55CF4AB8EED}"/>
              </a:ext>
            </a:extLst>
          </p:cNvPr>
          <p:cNvSpPr txBox="1"/>
          <p:nvPr/>
        </p:nvSpPr>
        <p:spPr>
          <a:xfrm>
            <a:off x="807492" y="6028680"/>
            <a:ext cx="4731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Missing frame 63 corresponds to minima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2A141-C4B4-A7C2-B970-45C5B00255D7}"/>
              </a:ext>
            </a:extLst>
          </p:cNvPr>
          <p:cNvSpPr txBox="1"/>
          <p:nvPr/>
        </p:nvSpPr>
        <p:spPr>
          <a:xfrm>
            <a:off x="5538715" y="1874728"/>
            <a:ext cx="651177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latin typeface="Aptos"/>
                <a:ea typeface="Cambria Math"/>
              </a:rPr>
              <a:t>Compute difference between missing frames and given frames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Aptos"/>
                <a:ea typeface="Cambria Math"/>
              </a:rPr>
              <a:t>Minimize area of the difference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latin typeface="Aptos"/>
                <a:ea typeface="Cambria Math"/>
              </a:rPr>
              <a:t>Area: Count of white pixels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Cambria Math"/>
              </a:rPr>
              <a:t>Direct difference: 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- I</a:t>
            </a:r>
            <a:r>
              <a: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Cambria Math"/>
              </a:rPr>
              <a:t>Midpoint difference : 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0.5(I</a:t>
            </a:r>
            <a:r>
              <a: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+I</a:t>
            </a:r>
            <a:r>
              <a: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n+1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)- I</a:t>
            </a:r>
            <a:r>
              <a: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Cambria Math"/>
              </a:rPr>
              <a:t>Absolute difference: 	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|I</a:t>
            </a:r>
            <a:r>
              <a: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- I</a:t>
            </a:r>
            <a:r>
              <a: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|+|I</a:t>
            </a:r>
            <a:r>
              <a: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n+1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- I</a:t>
            </a:r>
            <a:r>
              <a: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 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|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D3FB07-F718-4B1F-D0D5-DA73AD9BC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2173B-26C9-A482-8A74-635E7D9F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8ED645-3D32-EE79-F504-61F6433E7BF2}"/>
              </a:ext>
            </a:extLst>
          </p:cNvPr>
          <p:cNvGrpSpPr/>
          <p:nvPr/>
        </p:nvGrpSpPr>
        <p:grpSpPr>
          <a:xfrm>
            <a:off x="3516529" y="4616452"/>
            <a:ext cx="1058450" cy="365289"/>
            <a:chOff x="10833970" y="2498540"/>
            <a:chExt cx="1058450" cy="3652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A587A2-79E7-F023-5476-0CA769DEE313}"/>
                </a:ext>
              </a:extLst>
            </p:cNvPr>
            <p:cNvSpPr/>
            <p:nvPr/>
          </p:nvSpPr>
          <p:spPr>
            <a:xfrm>
              <a:off x="10861148" y="2498540"/>
              <a:ext cx="858366" cy="357896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3D1EFC1-F872-DD18-DEED-5C061666220F}"/>
                </a:ext>
              </a:extLst>
            </p:cNvPr>
            <p:cNvCxnSpPr/>
            <p:nvPr/>
          </p:nvCxnSpPr>
          <p:spPr>
            <a:xfrm>
              <a:off x="11087621" y="2575142"/>
              <a:ext cx="413360" cy="6263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7A8C323B-C766-BB58-08B6-B148A3881420}"/>
                </a:ext>
              </a:extLst>
            </p:cNvPr>
            <p:cNvSpPr txBox="1">
              <a:spLocks/>
            </p:cNvSpPr>
            <p:nvPr/>
          </p:nvSpPr>
          <p:spPr>
            <a:xfrm>
              <a:off x="10833970" y="2614764"/>
              <a:ext cx="1058450" cy="24906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>
                  <a:solidFill>
                    <a:srgbClr val="FF0000"/>
                  </a:solidFill>
                </a:rPr>
                <a:t>Missing Frame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59307FD-8194-5C16-CE17-86D65D6571FF}"/>
              </a:ext>
            </a:extLst>
          </p:cNvPr>
          <p:cNvSpPr txBox="1"/>
          <p:nvPr/>
        </p:nvSpPr>
        <p:spPr>
          <a:xfrm>
            <a:off x="1730464" y="1385343"/>
            <a:ext cx="288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after Direct Difference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D59ACB-B1E9-512A-FF5D-2C02A8FF7045}"/>
              </a:ext>
            </a:extLst>
          </p:cNvPr>
          <p:cNvSpPr txBox="1"/>
          <p:nvPr/>
        </p:nvSpPr>
        <p:spPr>
          <a:xfrm rot="16200000">
            <a:off x="-150576" y="3482528"/>
            <a:ext cx="67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E2397D-EAFA-E88D-C347-DDE5ACC87670}"/>
              </a:ext>
            </a:extLst>
          </p:cNvPr>
          <p:cNvSpPr txBox="1"/>
          <p:nvPr/>
        </p:nvSpPr>
        <p:spPr>
          <a:xfrm>
            <a:off x="2026629" y="5520551"/>
            <a:ext cx="17435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Frame number</a:t>
            </a:r>
          </a:p>
        </p:txBody>
      </p:sp>
    </p:spTree>
    <p:extLst>
      <p:ext uri="{BB962C8B-B14F-4D97-AF65-F5344CB8AC3E}">
        <p14:creationId xmlns:p14="http://schemas.microsoft.com/office/powerpoint/2010/main" val="46113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A559-36BE-6CC4-B828-9839218D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Center of Mass (COM)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42580-C611-D234-D574-3DAD06506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1811" y="1825625"/>
            <a:ext cx="51019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Oscillates between different positions</a:t>
            </a:r>
          </a:p>
          <a:p>
            <a:r>
              <a:rPr lang="en-US" dirty="0"/>
              <a:t>Change is discrete; accompanied by tail flipping</a:t>
            </a:r>
          </a:p>
          <a:p>
            <a:r>
              <a:rPr lang="en-US" dirty="0"/>
              <a:t>Label and partition the dataset based on COM position</a:t>
            </a:r>
          </a:p>
          <a:p>
            <a:r>
              <a:rPr lang="en-US" dirty="0"/>
              <a:t>Measure COM of missing image and match to possible partitions</a:t>
            </a:r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78049C04-9F61-A7D8-6BCB-DAF9BEDB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21" y="2207027"/>
            <a:ext cx="3932404" cy="2989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57389-4570-30A9-A2B3-042EECB528D6}"/>
              </a:ext>
            </a:extLst>
          </p:cNvPr>
          <p:cNvSpPr txBox="1"/>
          <p:nvPr/>
        </p:nvSpPr>
        <p:spPr>
          <a:xfrm>
            <a:off x="1842571" y="1841755"/>
            <a:ext cx="23428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Evolution of y 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A405E-E961-5208-55F8-798ED0F0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53D01-3523-FF67-6530-9F9B0F1A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CEFF9-1901-B7E8-BEA0-0EF6291FA96C}"/>
              </a:ext>
            </a:extLst>
          </p:cNvPr>
          <p:cNvGrpSpPr/>
          <p:nvPr/>
        </p:nvGrpSpPr>
        <p:grpSpPr>
          <a:xfrm>
            <a:off x="3550146" y="2453716"/>
            <a:ext cx="1058450" cy="365289"/>
            <a:chOff x="10733117" y="2498540"/>
            <a:chExt cx="1058450" cy="3652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D28CAE-B414-77EE-D05E-A4CD51FA0FA4}"/>
                </a:ext>
              </a:extLst>
            </p:cNvPr>
            <p:cNvSpPr/>
            <p:nvPr/>
          </p:nvSpPr>
          <p:spPr>
            <a:xfrm>
              <a:off x="10861148" y="2498540"/>
              <a:ext cx="858366" cy="357896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BD0E69-739E-5EEF-1476-03566DEF91E0}"/>
                </a:ext>
              </a:extLst>
            </p:cNvPr>
            <p:cNvCxnSpPr/>
            <p:nvPr/>
          </p:nvCxnSpPr>
          <p:spPr>
            <a:xfrm>
              <a:off x="11087621" y="2575142"/>
              <a:ext cx="413360" cy="6263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1D811B7A-9F45-947D-E0F3-B8B6FD9A253F}"/>
                </a:ext>
              </a:extLst>
            </p:cNvPr>
            <p:cNvSpPr txBox="1">
              <a:spLocks/>
            </p:cNvSpPr>
            <p:nvPr/>
          </p:nvSpPr>
          <p:spPr>
            <a:xfrm>
              <a:off x="10733117" y="2614764"/>
              <a:ext cx="1058450" cy="24906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900">
                  <a:solidFill>
                    <a:srgbClr val="FF0000"/>
                  </a:solidFill>
                </a:rPr>
                <a:t>Y Position</a:t>
              </a:r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ED0FC84-09EE-AFB3-298B-A0C44FB798D1}"/>
              </a:ext>
            </a:extLst>
          </p:cNvPr>
          <p:cNvSpPr txBox="1"/>
          <p:nvPr/>
        </p:nvSpPr>
        <p:spPr>
          <a:xfrm rot="16200000">
            <a:off x="309837" y="3581947"/>
            <a:ext cx="90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20BA4-6B3E-D916-D1BB-8E66BCD74881}"/>
              </a:ext>
            </a:extLst>
          </p:cNvPr>
          <p:cNvSpPr txBox="1"/>
          <p:nvPr/>
        </p:nvSpPr>
        <p:spPr>
          <a:xfrm>
            <a:off x="1934626" y="5128440"/>
            <a:ext cx="17435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Frame number</a:t>
            </a:r>
          </a:p>
        </p:txBody>
      </p:sp>
    </p:spTree>
    <p:extLst>
      <p:ext uri="{BB962C8B-B14F-4D97-AF65-F5344CB8AC3E}">
        <p14:creationId xmlns:p14="http://schemas.microsoft.com/office/powerpoint/2010/main" val="36426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7F08-7B20-2371-B3B8-A61789B35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EF1B8-E8B8-A9E4-4FFE-9BDBB53EB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55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Metrics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Hamming distance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Area of white pixels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Count of white pixels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SSIM (Structural Similarity Index Measure)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PSNR (Peak Signal-to-Noise Ratio)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NCC (Normalized cross correlation)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593F8-EAD1-48A8-E2A6-69176FFC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ASME 2024 Student Hackathon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0613B-F1CA-CAB7-A000-33F189FF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08B8195B-AE43-7FDD-9E40-3B9F5088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39" y="1215768"/>
            <a:ext cx="4343271" cy="3314700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305A0866-DCCB-B2A5-571D-AE560A88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64" y="4401463"/>
            <a:ext cx="2778429" cy="1938142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A4FF6E05-EB54-9524-F5A6-57CE1DF65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566" y="4391025"/>
            <a:ext cx="2783909" cy="194858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32E0590-A5EE-DDD6-2574-75B8916ACA23}"/>
              </a:ext>
            </a:extLst>
          </p:cNvPr>
          <p:cNvGrpSpPr/>
          <p:nvPr/>
        </p:nvGrpSpPr>
        <p:grpSpPr>
          <a:xfrm>
            <a:off x="11040447" y="2532426"/>
            <a:ext cx="1058450" cy="365289"/>
            <a:chOff x="10833970" y="2498540"/>
            <a:chExt cx="1058450" cy="3652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9C9CFB-8BC5-B140-A139-AE53B4AD9A0A}"/>
                </a:ext>
              </a:extLst>
            </p:cNvPr>
            <p:cNvSpPr/>
            <p:nvPr/>
          </p:nvSpPr>
          <p:spPr>
            <a:xfrm>
              <a:off x="10861148" y="2498540"/>
              <a:ext cx="858366" cy="357896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97D5F9A-FA64-DC47-68B2-58CD00CEDAAE}"/>
                </a:ext>
              </a:extLst>
            </p:cNvPr>
            <p:cNvCxnSpPr/>
            <p:nvPr/>
          </p:nvCxnSpPr>
          <p:spPr>
            <a:xfrm>
              <a:off x="11087621" y="2575142"/>
              <a:ext cx="413360" cy="6263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2089940-28AD-553F-2D79-7EE624E4CE2D}"/>
                </a:ext>
              </a:extLst>
            </p:cNvPr>
            <p:cNvSpPr txBox="1">
              <a:spLocks/>
            </p:cNvSpPr>
            <p:nvPr/>
          </p:nvSpPr>
          <p:spPr>
            <a:xfrm>
              <a:off x="10833970" y="2614764"/>
              <a:ext cx="1058450" cy="24906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>
                  <a:solidFill>
                    <a:srgbClr val="FF0000"/>
                  </a:solidFill>
                </a:rPr>
                <a:t>Missing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3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1087</Words>
  <Application>Microsoft Macintosh PowerPoint</Application>
  <PresentationFormat>Widescreen</PresentationFormat>
  <Paragraphs>216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office theme</vt:lpstr>
      <vt:lpstr>Missing Image Detection in Melt Pool Monitoring</vt:lpstr>
      <vt:lpstr>Contents</vt:lpstr>
      <vt:lpstr>Exploratory Data Analysis</vt:lpstr>
      <vt:lpstr>Image Thresholding</vt:lpstr>
      <vt:lpstr>Dataset Generation</vt:lpstr>
      <vt:lpstr>Difference between Frames</vt:lpstr>
      <vt:lpstr>Comparative Difference Analysis</vt:lpstr>
      <vt:lpstr>Center of Mass (COM)</vt:lpstr>
      <vt:lpstr>Similarity Comparison</vt:lpstr>
      <vt:lpstr>Challenges</vt:lpstr>
      <vt:lpstr>Principal Component Analysis</vt:lpstr>
      <vt:lpstr>Results</vt:lpstr>
      <vt:lpstr>Problem 2: Approach #1</vt:lpstr>
      <vt:lpstr>Melt Pool and Plume Tracking</vt:lpstr>
      <vt:lpstr>Problem 2: Approach #2</vt:lpstr>
      <vt:lpstr>Artefact Detection and Tracking</vt:lpstr>
      <vt:lpstr>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Chakkithara Dharmarajan, Athul</cp:lastModifiedBy>
  <cp:revision>1</cp:revision>
  <dcterms:created xsi:type="dcterms:W3CDTF">2024-08-25T09:53:23Z</dcterms:created>
  <dcterms:modified xsi:type="dcterms:W3CDTF">2024-08-25T15:43:28Z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2024-08-25T09:53:31Z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3e3315c6-e702-475e-a486-4048d739cef5</vt:lpwstr>
  </property>
  <property fmtid="{D5CDD505-2E9C-101B-9397-08002B2CF9AE}" pid="8" name="MSIP_Label_4044bd30-2ed7-4c9d-9d12-46200872a97b_ContentBits">
    <vt:lpwstr>0</vt:lpwstr>
  </property>
</Properties>
</file>